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56" r:id="rId2"/>
    <p:sldId id="257" r:id="rId3"/>
    <p:sldId id="258" r:id="rId4"/>
    <p:sldId id="259" r:id="rId5"/>
    <p:sldId id="260" r:id="rId6"/>
    <p:sldId id="270" r:id="rId7"/>
    <p:sldId id="271" r:id="rId8"/>
    <p:sldId id="272" r:id="rId9"/>
    <p:sldId id="273" r:id="rId10"/>
    <p:sldId id="274" r:id="rId11"/>
    <p:sldId id="275" r:id="rId12"/>
    <p:sldId id="276" r:id="rId13"/>
    <p:sldId id="262" r:id="rId14"/>
    <p:sldId id="264" r:id="rId15"/>
    <p:sldId id="263" r:id="rId16"/>
    <p:sldId id="265" r:id="rId17"/>
    <p:sldId id="267" r:id="rId18"/>
    <p:sldId id="282" r:id="rId19"/>
    <p:sldId id="285" r:id="rId20"/>
    <p:sldId id="283" r:id="rId21"/>
    <p:sldId id="286" r:id="rId22"/>
    <p:sldId id="277" r:id="rId23"/>
    <p:sldId id="278" r:id="rId24"/>
    <p:sldId id="279" r:id="rId25"/>
    <p:sldId id="280" r:id="rId26"/>
    <p:sldId id="281" r:id="rId27"/>
    <p:sldId id="284" r:id="rId2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6514" autoAdjust="0"/>
  </p:normalViewPr>
  <p:slideViewPr>
    <p:cSldViewPr>
      <p:cViewPr varScale="1">
        <p:scale>
          <a:sx n="101" d="100"/>
          <a:sy n="101" d="100"/>
        </p:scale>
        <p:origin x="-1878" y="-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741FF0-1C3B-415B-B0BA-7EDA936CA6CE}" type="datetimeFigureOut">
              <a:rPr lang="en-CA" smtClean="0"/>
              <a:t>21/09/2016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375B13-04CF-4840-AB41-99D163FA4E8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341630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A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</a:t>
            </a:r>
            <a:r>
              <a:rPr lang="en-AU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Abstraction</a:t>
            </a:r>
            <a:r>
              <a:rPr lang="en-A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A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A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Abstraction is a process of exposing essential feature of an entity</a:t>
            </a:r>
            <a:br>
              <a:rPr lang="en-A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A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while hiding other irrelevant detail. Why would you want to use abstraction?</a:t>
            </a:r>
            <a:br>
              <a:rPr lang="en-A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AU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abstraction reduces code complexity and at the same time it makes your aesthetically pleasant.</a:t>
            </a:r>
            <a:endParaRPr lang="en-AU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A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</a:t>
            </a:r>
            <a:r>
              <a:rPr lang="en-AU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Encapsulation</a:t>
            </a:r>
            <a:r>
              <a:rPr lang="en-A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A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A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have to take in consideration that Encapsulation is somehow related to Data Hiding.</a:t>
            </a:r>
            <a:br>
              <a:rPr lang="en-A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A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Encapsulation is when you hide your modules internal data and all other implementation details/mechanism</a:t>
            </a:r>
            <a:br>
              <a:rPr lang="en-A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A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 other modules.</a:t>
            </a:r>
            <a:br>
              <a:rPr lang="en-A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A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is also a way of restricting access to certain properties or component.</a:t>
            </a:r>
            <a:br>
              <a:rPr lang="en-A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AU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Remember, Encapsulation is not data hiding, but Encapsulation leads to data hiding</a:t>
            </a:r>
            <a:endParaRPr lang="en-AU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A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3.</a:t>
            </a:r>
            <a:r>
              <a:rPr lang="en-AU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Inheritance</a:t>
            </a:r>
            <a:r>
              <a:rPr lang="en-A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A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AU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ability of creating a new class</a:t>
            </a:r>
            <a:r>
              <a:rPr lang="en-A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A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AU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 an existing class.</a:t>
            </a:r>
            <a:endParaRPr lang="en-AU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A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Like </a:t>
            </a:r>
            <a:r>
              <a:rPr lang="en-A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ther</a:t>
            </a:r>
            <a:r>
              <a:rPr lang="en-A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word Inheritance literally means it is a</a:t>
            </a:r>
            <a:br>
              <a:rPr lang="en-A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A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practice of passing on property, titles, debts, rights and obligations upon the death of an individual.</a:t>
            </a:r>
            <a:br>
              <a:rPr lang="en-A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A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OOP this is somehow true(Except the death of an individual) ,</a:t>
            </a:r>
            <a:br>
              <a:rPr lang="en-A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A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where The base class(the existing class sometimes called as the Parent class) has properties and methods</a:t>
            </a:r>
            <a:br>
              <a:rPr lang="en-A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A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 will be inherited by the sub class(</a:t>
            </a:r>
            <a:r>
              <a:rPr lang="en-A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somtimes</a:t>
            </a:r>
            <a:r>
              <a:rPr lang="en-A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called a subtype or child class) and </a:t>
            </a:r>
            <a:r>
              <a:rPr lang="en-AU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can have additional properties</a:t>
            </a:r>
            <a:r>
              <a:rPr lang="en-A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AU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 methods.</a:t>
            </a:r>
            <a:endParaRPr lang="en-AU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A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Inheritance is also a way to use code of an existing objects.</a:t>
            </a:r>
          </a:p>
          <a:p>
            <a:pPr fontAlgn="base"/>
            <a:r>
              <a:rPr lang="en-A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4. </a:t>
            </a:r>
            <a:r>
              <a:rPr lang="en-AU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Polymorphism</a:t>
            </a:r>
            <a:r>
              <a:rPr lang="en-A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A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A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Just like in biology, Polymorphism refers to the ability</a:t>
            </a:r>
            <a:br>
              <a:rPr lang="en-A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A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take into different forms or </a:t>
            </a:r>
            <a:r>
              <a:rPr lang="en-A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stages.A</a:t>
            </a:r>
            <a:r>
              <a:rPr lang="en-A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subclass can define</a:t>
            </a:r>
            <a:br>
              <a:rPr lang="en-A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A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its own unique behaviour and still share the same functionalities or </a:t>
            </a:r>
            <a:r>
              <a:rPr lang="en-A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behavior</a:t>
            </a:r>
            <a:r>
              <a:rPr lang="en-A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its</a:t>
            </a:r>
            <a:br>
              <a:rPr lang="en-A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A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parent/base </a:t>
            </a:r>
            <a:r>
              <a:rPr lang="en-A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class.Yes</a:t>
            </a:r>
            <a:r>
              <a:rPr lang="en-A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you got it right, subclass can have their own </a:t>
            </a:r>
            <a:r>
              <a:rPr lang="en-A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behavior</a:t>
            </a:r>
            <a:r>
              <a:rPr lang="en-A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share</a:t>
            </a:r>
            <a:br>
              <a:rPr lang="en-A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A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some behaviour from its parent class BUT!! not vice versa. A parent class cannot have the behaviour</a:t>
            </a:r>
            <a:br>
              <a:rPr lang="en-A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A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 its subclass.</a:t>
            </a: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75B13-04CF-4840-AB41-99D163FA4E8A}" type="slidenum">
              <a:rPr lang="en-CA" smtClean="0"/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150990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194F4-BA0B-4809-9967-1E66D3663A90}" type="datetimeFigureOut">
              <a:rPr lang="en-AU" smtClean="0"/>
              <a:t>21/09/2016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C7AA0-41C8-4472-B855-D74DABA38F7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060358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194F4-BA0B-4809-9967-1E66D3663A90}" type="datetimeFigureOut">
              <a:rPr lang="en-AU" smtClean="0"/>
              <a:t>21/09/2016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C7AA0-41C8-4472-B855-D74DABA38F7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975748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194F4-BA0B-4809-9967-1E66D3663A90}" type="datetimeFigureOut">
              <a:rPr lang="en-AU" smtClean="0"/>
              <a:t>21/09/2016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C7AA0-41C8-4472-B855-D74DABA38F7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700829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194F4-BA0B-4809-9967-1E66D3663A90}" type="datetimeFigureOut">
              <a:rPr lang="en-AU" smtClean="0"/>
              <a:t>21/09/2016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C7AA0-41C8-4472-B855-D74DABA38F7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373216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194F4-BA0B-4809-9967-1E66D3663A90}" type="datetimeFigureOut">
              <a:rPr lang="en-AU" smtClean="0"/>
              <a:t>21/09/2016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C7AA0-41C8-4472-B855-D74DABA38F7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076038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194F4-BA0B-4809-9967-1E66D3663A90}" type="datetimeFigureOut">
              <a:rPr lang="en-AU" smtClean="0"/>
              <a:t>21/09/2016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C7AA0-41C8-4472-B855-D74DABA38F7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60388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194F4-BA0B-4809-9967-1E66D3663A90}" type="datetimeFigureOut">
              <a:rPr lang="en-AU" smtClean="0"/>
              <a:t>21/09/2016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C7AA0-41C8-4472-B855-D74DABA38F7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473744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194F4-BA0B-4809-9967-1E66D3663A90}" type="datetimeFigureOut">
              <a:rPr lang="en-AU" smtClean="0"/>
              <a:t>21/09/2016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C7AA0-41C8-4472-B855-D74DABA38F7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530463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194F4-BA0B-4809-9967-1E66D3663A90}" type="datetimeFigureOut">
              <a:rPr lang="en-AU" smtClean="0"/>
              <a:t>21/09/2016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C7AA0-41C8-4472-B855-D74DABA38F7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167170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194F4-BA0B-4809-9967-1E66D3663A90}" type="datetimeFigureOut">
              <a:rPr lang="en-AU" smtClean="0"/>
              <a:t>21/09/2016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C7AA0-41C8-4472-B855-D74DABA38F7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963338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194F4-BA0B-4809-9967-1E66D3663A90}" type="datetimeFigureOut">
              <a:rPr lang="en-AU" smtClean="0"/>
              <a:t>21/09/2016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C7AA0-41C8-4472-B855-D74DABA38F7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603443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2194F4-BA0B-4809-9967-1E66D3663A90}" type="datetimeFigureOut">
              <a:rPr lang="en-AU" smtClean="0"/>
              <a:t>21/09/2016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FC7AA0-41C8-4472-B855-D74DABA38F7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233128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://129.94.115.27:8889/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ulinspiratie/SilQ" TargetMode="External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hyperlink" Target="https://www.python.org/dev/peps/pep-0008/#prescriptive-naming-conventions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jpeg"/><Relationship Id="rId4" Type="http://schemas.openxmlformats.org/officeDocument/2006/relationships/image" Target="../media/image40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jpeg"/><Relationship Id="rId4" Type="http://schemas.openxmlformats.org/officeDocument/2006/relationships/image" Target="../media/image40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jpeg"/><Relationship Id="rId5" Type="http://schemas.openxmlformats.org/officeDocument/2006/relationships/image" Target="../media/image42.jpeg"/><Relationship Id="rId4" Type="http://schemas.openxmlformats.org/officeDocument/2006/relationships/image" Target="../media/image41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docs.python.org/2/tutorial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farm1.nzstatic.com/_proxy/imageproxy_1y/serve/home-of-middle-earth.jpg?height=420&amp;outputformat=jpg&amp;quality=75&amp;source=1935513&amp;transformationsystem=crop&amp;width=960&amp;securitytoken=CDDAEEE7F9AD93FA0D7656C061B11F7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513" y="2913530"/>
            <a:ext cx="9180513" cy="401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2959148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2411760" y="2959148"/>
            <a:ext cx="7772400" cy="1470025"/>
          </a:xfrm>
        </p:spPr>
        <p:txBody>
          <a:bodyPr/>
          <a:lstStyle/>
          <a:p>
            <a:r>
              <a:rPr lang="en-AU" dirty="0"/>
              <a:t>A new era begins…</a:t>
            </a:r>
          </a:p>
        </p:txBody>
      </p:sp>
    </p:spTree>
    <p:extLst>
      <p:ext uri="{BB962C8B-B14F-4D97-AF65-F5344CB8AC3E}">
        <p14:creationId xmlns:p14="http://schemas.microsoft.com/office/powerpoint/2010/main" val="1360888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1156" y="1726224"/>
            <a:ext cx="18066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b="1" dirty="0"/>
              <a:t>1. Initialize</a:t>
            </a:r>
            <a:endParaRPr lang="en-CA" sz="28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664852" y="2189477"/>
            <a:ext cx="2303323" cy="369332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dirty="0"/>
              <a:t>Connect to instrument</a:t>
            </a:r>
            <a:endParaRPr lang="en-CA" dirty="0"/>
          </a:p>
        </p:txBody>
      </p:sp>
      <p:sp>
        <p:nvSpPr>
          <p:cNvPr id="8" name="TextBox 7"/>
          <p:cNvSpPr txBox="1"/>
          <p:nvPr/>
        </p:nvSpPr>
        <p:spPr>
          <a:xfrm>
            <a:off x="664852" y="2961022"/>
            <a:ext cx="1796517" cy="369332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dirty="0"/>
              <a:t>Create data array</a:t>
            </a:r>
            <a:endParaRPr lang="en-CA" dirty="0"/>
          </a:p>
        </p:txBody>
      </p:sp>
      <p:sp>
        <p:nvSpPr>
          <p:cNvPr id="9" name="TextBox 8"/>
          <p:cNvSpPr txBox="1"/>
          <p:nvPr/>
        </p:nvSpPr>
        <p:spPr>
          <a:xfrm>
            <a:off x="664852" y="2575249"/>
            <a:ext cx="1905202" cy="369332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dirty="0"/>
              <a:t>Setup instruments</a:t>
            </a:r>
            <a:endParaRPr lang="en-CA" dirty="0"/>
          </a:p>
        </p:txBody>
      </p:sp>
      <p:sp>
        <p:nvSpPr>
          <p:cNvPr id="10" name="TextBox 9"/>
          <p:cNvSpPr txBox="1"/>
          <p:nvPr/>
        </p:nvSpPr>
        <p:spPr>
          <a:xfrm>
            <a:off x="391156" y="3308858"/>
            <a:ext cx="18589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b="1" dirty="0"/>
              <a:t>2. Measure</a:t>
            </a:r>
            <a:endParaRPr lang="en-CA" sz="28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664852" y="3724845"/>
            <a:ext cx="2389885" cy="369332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dirty="0"/>
              <a:t>Loop over parameter(s)</a:t>
            </a:r>
            <a:endParaRPr lang="en-CA" dirty="0"/>
          </a:p>
        </p:txBody>
      </p:sp>
      <p:sp>
        <p:nvSpPr>
          <p:cNvPr id="12" name="TextBox 11"/>
          <p:cNvSpPr txBox="1"/>
          <p:nvPr/>
        </p:nvSpPr>
        <p:spPr>
          <a:xfrm>
            <a:off x="664852" y="4426709"/>
            <a:ext cx="1808316" cy="369332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dirty="0"/>
              <a:t>Add data to array</a:t>
            </a:r>
            <a:endParaRPr lang="en-CA" dirty="0"/>
          </a:p>
        </p:txBody>
      </p:sp>
      <p:sp>
        <p:nvSpPr>
          <p:cNvPr id="13" name="TextBox 12"/>
          <p:cNvSpPr txBox="1"/>
          <p:nvPr/>
        </p:nvSpPr>
        <p:spPr>
          <a:xfrm>
            <a:off x="664852" y="4075777"/>
            <a:ext cx="2798843" cy="369332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dirty="0"/>
              <a:t>Acquire signal (and analyse)</a:t>
            </a:r>
            <a:endParaRPr lang="en-CA" dirty="0"/>
          </a:p>
        </p:txBody>
      </p:sp>
      <p:sp>
        <p:nvSpPr>
          <p:cNvPr id="14" name="TextBox 13"/>
          <p:cNvSpPr txBox="1"/>
          <p:nvPr/>
        </p:nvSpPr>
        <p:spPr>
          <a:xfrm>
            <a:off x="664852" y="4777640"/>
            <a:ext cx="1231619" cy="369332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dirty="0"/>
              <a:t>Plot results</a:t>
            </a:r>
            <a:endParaRPr lang="en-CA" dirty="0"/>
          </a:p>
        </p:txBody>
      </p:sp>
      <p:sp>
        <p:nvSpPr>
          <p:cNvPr id="15" name="TextBox 14"/>
          <p:cNvSpPr txBox="1"/>
          <p:nvPr/>
        </p:nvSpPr>
        <p:spPr>
          <a:xfrm>
            <a:off x="391156" y="5171072"/>
            <a:ext cx="16623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b="1" dirty="0"/>
              <a:t>3. Finalize</a:t>
            </a:r>
            <a:endParaRPr lang="en-CA" sz="2800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664852" y="5587059"/>
            <a:ext cx="1147494" cy="369332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dirty="0"/>
              <a:t>Store data</a:t>
            </a:r>
            <a:endParaRPr lang="en-CA" dirty="0"/>
          </a:p>
        </p:txBody>
      </p:sp>
      <p:sp>
        <p:nvSpPr>
          <p:cNvPr id="17" name="TextBox 16"/>
          <p:cNvSpPr txBox="1"/>
          <p:nvPr/>
        </p:nvSpPr>
        <p:spPr>
          <a:xfrm>
            <a:off x="664852" y="5961448"/>
            <a:ext cx="3291863" cy="369332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dirty="0"/>
              <a:t>Close instrument communication</a:t>
            </a:r>
            <a:endParaRPr lang="en-CA" dirty="0"/>
          </a:p>
        </p:txBody>
      </p:sp>
      <p:sp>
        <p:nvSpPr>
          <p:cNvPr id="19" name="TextBox 18"/>
          <p:cNvSpPr txBox="1"/>
          <p:nvPr/>
        </p:nvSpPr>
        <p:spPr>
          <a:xfrm>
            <a:off x="4171832" y="5248016"/>
            <a:ext cx="2095445" cy="369332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dirty="0"/>
              <a:t>Instrument server(s)</a:t>
            </a:r>
            <a:endParaRPr lang="en-CA" dirty="0"/>
          </a:p>
        </p:txBody>
      </p:sp>
      <p:sp>
        <p:nvSpPr>
          <p:cNvPr id="20" name="TextBox 19"/>
          <p:cNvSpPr txBox="1"/>
          <p:nvPr/>
        </p:nvSpPr>
        <p:spPr>
          <a:xfrm>
            <a:off x="7561268" y="5246436"/>
            <a:ext cx="1258421" cy="369332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dirty="0"/>
              <a:t>Data server</a:t>
            </a:r>
            <a:endParaRPr lang="en-CA" dirty="0"/>
          </a:p>
        </p:txBody>
      </p:sp>
      <p:sp>
        <p:nvSpPr>
          <p:cNvPr id="21" name="TextBox 20"/>
          <p:cNvSpPr txBox="1"/>
          <p:nvPr/>
        </p:nvSpPr>
        <p:spPr>
          <a:xfrm>
            <a:off x="6132878" y="6015072"/>
            <a:ext cx="1550233" cy="369332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dirty="0"/>
              <a:t>Plotting server</a:t>
            </a:r>
            <a:endParaRPr lang="en-CA" dirty="0"/>
          </a:p>
        </p:txBody>
      </p:sp>
      <p:sp>
        <p:nvSpPr>
          <p:cNvPr id="22" name="TextBox 21"/>
          <p:cNvSpPr txBox="1"/>
          <p:nvPr/>
        </p:nvSpPr>
        <p:spPr>
          <a:xfrm>
            <a:off x="5834850" y="4470453"/>
            <a:ext cx="2146293" cy="369332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dirty="0"/>
              <a:t>Measurement server</a:t>
            </a:r>
            <a:endParaRPr lang="en-CA" dirty="0"/>
          </a:p>
        </p:txBody>
      </p:sp>
      <p:sp>
        <p:nvSpPr>
          <p:cNvPr id="23" name="TextBox 22"/>
          <p:cNvSpPr txBox="1"/>
          <p:nvPr/>
        </p:nvSpPr>
        <p:spPr>
          <a:xfrm>
            <a:off x="4687078" y="2003507"/>
            <a:ext cx="4455913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b="1" dirty="0"/>
              <a:t>Multiprocessing</a:t>
            </a:r>
          </a:p>
          <a:p>
            <a:r>
              <a:rPr lang="en-AU" dirty="0"/>
              <a:t>Separate server (process) for each set of tasks</a:t>
            </a:r>
          </a:p>
          <a:p>
            <a:r>
              <a:rPr lang="en-AU" dirty="0"/>
              <a:t>Handles different tasks in parallel.</a:t>
            </a:r>
          </a:p>
          <a:p>
            <a:r>
              <a:rPr lang="en-AU" dirty="0"/>
              <a:t>Main server remains free!</a:t>
            </a:r>
          </a:p>
          <a:p>
            <a:endParaRPr lang="en-CA" sz="2800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6255478" y="3623173"/>
            <a:ext cx="1305037" cy="3693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dirty="0"/>
              <a:t>Main server</a:t>
            </a:r>
            <a:endParaRPr lang="en-CA" dirty="0"/>
          </a:p>
        </p:txBody>
      </p:sp>
      <p:cxnSp>
        <p:nvCxnSpPr>
          <p:cNvPr id="25" name="Straight Arrow Connector 24"/>
          <p:cNvCxnSpPr>
            <a:stCxn id="24" idx="2"/>
            <a:endCxn id="22" idx="0"/>
          </p:cNvCxnSpPr>
          <p:nvPr/>
        </p:nvCxnSpPr>
        <p:spPr>
          <a:xfrm>
            <a:off x="6907997" y="3992505"/>
            <a:ext cx="0" cy="47794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>
            <a:off x="5589037" y="4839785"/>
            <a:ext cx="678240" cy="40665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7268547" y="4835322"/>
            <a:ext cx="712596" cy="41111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6907996" y="4841127"/>
            <a:ext cx="0" cy="118129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Content Placeholder 2"/>
          <p:cNvSpPr txBox="1">
            <a:spLocks/>
          </p:cNvSpPr>
          <p:nvPr/>
        </p:nvSpPr>
        <p:spPr>
          <a:xfrm>
            <a:off x="628650" y="765110"/>
            <a:ext cx="7886700" cy="457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AU" sz="3200" dirty="0"/>
              <a:t>Typical measurement </a:t>
            </a:r>
            <a:r>
              <a:rPr lang="en-AU" sz="3200" dirty="0" smtClean="0"/>
              <a:t>flow</a:t>
            </a:r>
            <a:endParaRPr lang="en-AU" sz="3200" dirty="0"/>
          </a:p>
        </p:txBody>
      </p:sp>
    </p:spTree>
    <p:extLst>
      <p:ext uri="{BB962C8B-B14F-4D97-AF65-F5344CB8AC3E}">
        <p14:creationId xmlns:p14="http://schemas.microsoft.com/office/powerpoint/2010/main" val="2898291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2" grpId="0" animBg="1"/>
      <p:bldP spid="23" grpId="0"/>
      <p:bldP spid="2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AU" dirty="0" err="1"/>
              <a:t>SilQ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959147"/>
            <a:ext cx="7886700" cy="3217815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AU" dirty="0" err="1"/>
              <a:t>SilQ</a:t>
            </a:r>
            <a:r>
              <a:rPr lang="en-AU" dirty="0"/>
              <a:t> is </a:t>
            </a:r>
            <a:r>
              <a:rPr lang="en-AU" dirty="0" smtClean="0"/>
              <a:t>a python package </a:t>
            </a:r>
            <a:r>
              <a:rPr lang="en-AU" dirty="0"/>
              <a:t>that </a:t>
            </a:r>
            <a:r>
              <a:rPr lang="en-AU" dirty="0" smtClean="0"/>
              <a:t>utilizes </a:t>
            </a:r>
            <a:r>
              <a:rPr lang="en-AU" dirty="0" err="1" smtClean="0"/>
              <a:t>QCoDeS</a:t>
            </a:r>
            <a:r>
              <a:rPr lang="en-AU" dirty="0" smtClean="0"/>
              <a:t> for our specific experiments</a:t>
            </a:r>
            <a:endParaRPr lang="en-AU" dirty="0"/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r>
              <a:rPr lang="en-AU" dirty="0"/>
              <a:t>QCoDeS contains everything common to all groups</a:t>
            </a:r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r>
              <a:rPr lang="en-AU" dirty="0" err="1"/>
              <a:t>SilQ</a:t>
            </a:r>
            <a:r>
              <a:rPr lang="en-AU" dirty="0"/>
              <a:t> contains everything specific to our group</a:t>
            </a:r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endParaRPr lang="en-C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2959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336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AU" dirty="0" err="1"/>
              <a:t>SilQ</a:t>
            </a:r>
            <a:endParaRPr lang="en-C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295914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580112" y="4005063"/>
            <a:ext cx="30977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400" dirty="0" smtClean="0"/>
              <a:t>Core functionality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400" dirty="0" smtClean="0"/>
              <a:t>Instrument </a:t>
            </a:r>
            <a:r>
              <a:rPr lang="en-AU" sz="2400" dirty="0"/>
              <a:t>drivers</a:t>
            </a:r>
            <a:endParaRPr lang="en-CA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217187" y="3899396"/>
            <a:ext cx="4354813" cy="2145268"/>
          </a:xfrm>
          <a:prstGeom prst="roundRect">
            <a:avLst/>
          </a:prstGeom>
          <a:noFill/>
          <a:ln w="57150"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400" dirty="0"/>
              <a:t>Custom </a:t>
            </a:r>
            <a:r>
              <a:rPr lang="en-AU" sz="2400" dirty="0" smtClean="0"/>
              <a:t>parameters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400" dirty="0" smtClean="0"/>
              <a:t>Notebooks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400" dirty="0" smtClean="0"/>
              <a:t>Experiment/personal scripts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400" dirty="0" smtClean="0"/>
              <a:t>Analysis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400" dirty="0" smtClean="0"/>
              <a:t>Advanced plotting</a:t>
            </a:r>
            <a:endParaRPr lang="en-CA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2390189" y="3068959"/>
            <a:ext cx="35402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3600" b="1" dirty="0" smtClean="0"/>
              <a:t>What goes where</a:t>
            </a:r>
            <a:endParaRPr lang="en-CA" sz="36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3206081" y="6192599"/>
            <a:ext cx="41022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b="1" dirty="0" smtClean="0">
                <a:solidFill>
                  <a:schemeClr val="accent1"/>
                </a:solidFill>
              </a:rPr>
              <a:t>Where we primarily code</a:t>
            </a:r>
            <a:endParaRPr lang="en-CA" sz="2400" b="1" dirty="0">
              <a:solidFill>
                <a:schemeClr val="accent1"/>
              </a:solidFill>
            </a:endParaRPr>
          </a:p>
        </p:txBody>
      </p:sp>
      <p:sp>
        <p:nvSpPr>
          <p:cNvPr id="15" name="Bent-Up Arrow 14"/>
          <p:cNvSpPr/>
          <p:nvPr/>
        </p:nvSpPr>
        <p:spPr>
          <a:xfrm flipH="1">
            <a:off x="2049603" y="6046747"/>
            <a:ext cx="1182464" cy="480680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TextBox 15"/>
          <p:cNvSpPr txBox="1"/>
          <p:nvPr/>
        </p:nvSpPr>
        <p:spPr>
          <a:xfrm>
            <a:off x="217187" y="3899396"/>
            <a:ext cx="4354813" cy="2145268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57150"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400" dirty="0"/>
              <a:t>Custom </a:t>
            </a:r>
            <a:r>
              <a:rPr lang="en-AU" sz="2400" dirty="0" smtClean="0"/>
              <a:t>parameters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400" dirty="0" smtClean="0"/>
              <a:t>Notebooks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400" dirty="0" smtClean="0"/>
              <a:t>Experiment/personal scripts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400" dirty="0" smtClean="0"/>
              <a:t>Analysis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400" dirty="0" smtClean="0"/>
              <a:t>Advanced plotting</a:t>
            </a:r>
            <a:endParaRPr lang="en-CA" sz="2400" dirty="0"/>
          </a:p>
        </p:txBody>
      </p:sp>
    </p:spTree>
    <p:extLst>
      <p:ext uri="{BB962C8B-B14F-4D97-AF65-F5344CB8AC3E}">
        <p14:creationId xmlns:p14="http://schemas.microsoft.com/office/powerpoint/2010/main" val="1295239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 animBg="1"/>
      <p:bldP spid="1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The interpreters</a:t>
            </a:r>
            <a:endParaRPr lang="en-AU" dirty="0"/>
          </a:p>
        </p:txBody>
      </p:sp>
      <p:pic>
        <p:nvPicPr>
          <p:cNvPr id="5122" name="Picture 2" descr="http://cdn.wegotthiscovered.com/wp-content/uploads/gandalf-the-lord-of-the-rings-aragorn-gollum-gimli-legolas-samwise-gamgee-the-return-of-the-king-fro_www.wallpapermay.com_22-640x36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710" y="1363835"/>
            <a:ext cx="6840760" cy="3847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s://ipython.org/_static/IPy_heade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5445224"/>
            <a:ext cx="4953000" cy="638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/>
          <p:cNvCxnSpPr/>
          <p:nvPr/>
        </p:nvCxnSpPr>
        <p:spPr>
          <a:xfrm flipV="1">
            <a:off x="4283968" y="3933056"/>
            <a:ext cx="144016" cy="1440160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6" name="Picture 6" descr="http://resources.jetbrains.com/assets/media/open-graph/pycharm-edu_250x250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4470" y="1695404"/>
            <a:ext cx="2039530" cy="2039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/>
          <p:cNvCxnSpPr/>
          <p:nvPr/>
        </p:nvCxnSpPr>
        <p:spPr>
          <a:xfrm flipH="1" flipV="1">
            <a:off x="5508104" y="1628800"/>
            <a:ext cx="1512168" cy="864096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5136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err="1" smtClean="0"/>
              <a:t>PyCharm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756065"/>
            <a:ext cx="5112568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sz="2800" dirty="0" smtClean="0"/>
              <a:t>Similar IDE to </a:t>
            </a:r>
            <a:r>
              <a:rPr lang="en-AU" sz="2800" dirty="0" err="1" smtClean="0"/>
              <a:t>Matlab</a:t>
            </a:r>
            <a:endParaRPr lang="en-AU" sz="2800" dirty="0" smtClean="0"/>
          </a:p>
          <a:p>
            <a:r>
              <a:rPr lang="en-AU" sz="2000" dirty="0" smtClean="0"/>
              <a:t>High-performance, with lots of useful functionality</a:t>
            </a:r>
          </a:p>
          <a:p>
            <a:r>
              <a:rPr lang="en-AU" sz="2000" dirty="0" smtClean="0"/>
              <a:t>Has debugging mode</a:t>
            </a:r>
          </a:p>
          <a:p>
            <a:r>
              <a:rPr lang="en-AU" sz="2000" dirty="0" smtClean="0"/>
              <a:t>Contains list of workspace variables</a:t>
            </a:r>
          </a:p>
          <a:p>
            <a:r>
              <a:rPr lang="en-AU" sz="2000" dirty="0" smtClean="0"/>
              <a:t>Script-based programming</a:t>
            </a:r>
          </a:p>
          <a:p>
            <a:pPr marL="0" indent="0">
              <a:buNone/>
            </a:pPr>
            <a:endParaRPr lang="en-AU" sz="2000" b="1" dirty="0" smtClean="0"/>
          </a:p>
          <a:p>
            <a:pPr marL="0" indent="0">
              <a:buNone/>
            </a:pPr>
            <a:r>
              <a:rPr lang="en-AU" sz="2000" b="1" dirty="0" smtClean="0"/>
              <a:t>To run a script in </a:t>
            </a:r>
            <a:r>
              <a:rPr lang="en-AU" sz="2000" b="1" dirty="0" err="1" smtClean="0"/>
              <a:t>PyCharm</a:t>
            </a:r>
            <a:r>
              <a:rPr lang="en-AU" sz="2000" b="1" dirty="0" smtClean="0"/>
              <a:t>, it should start with:</a:t>
            </a:r>
          </a:p>
          <a:p>
            <a:pPr marL="0" indent="0">
              <a:buNone/>
            </a:pPr>
            <a:r>
              <a:rPr lang="en-AU" sz="2000" b="1" dirty="0" smtClean="0"/>
              <a:t>if </a:t>
            </a:r>
            <a:r>
              <a:rPr lang="en-AU" sz="2000" dirty="0"/>
              <a:t>__name__ == "__main__":</a:t>
            </a:r>
            <a:br>
              <a:rPr lang="en-AU" sz="2000" dirty="0"/>
            </a:br>
            <a:r>
              <a:rPr lang="en-AU" sz="2000" dirty="0" smtClean="0"/>
              <a:t>    *Programming code*…</a:t>
            </a:r>
            <a:endParaRPr lang="en-AU" sz="2000" dirty="0"/>
          </a:p>
        </p:txBody>
      </p:sp>
      <p:pic>
        <p:nvPicPr>
          <p:cNvPr id="4" name="Picture 6" descr="http://resources.jetbrains.com/assets/media/open-graph/pycharm-edu_250x25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618" y="116632"/>
            <a:ext cx="1645551" cy="1645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4" t="248" r="5881" b="30169"/>
          <a:stretch/>
        </p:blipFill>
        <p:spPr bwMode="auto">
          <a:xfrm>
            <a:off x="4982368" y="1325240"/>
            <a:ext cx="4050406" cy="5040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2464" y="3610593"/>
            <a:ext cx="4075336" cy="308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56806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84784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sz="2400" dirty="0" smtClean="0"/>
              <a:t>Interactive programming</a:t>
            </a:r>
          </a:p>
          <a:p>
            <a:r>
              <a:rPr lang="en-AU" sz="2400" dirty="0" smtClean="0"/>
              <a:t>Operates in </a:t>
            </a:r>
            <a:r>
              <a:rPr lang="en-AU" sz="2400" dirty="0" err="1" smtClean="0"/>
              <a:t>webbrowser</a:t>
            </a:r>
            <a:endParaRPr lang="en-AU" sz="2400" dirty="0" smtClean="0"/>
          </a:p>
          <a:p>
            <a:r>
              <a:rPr lang="en-AU" sz="2400" dirty="0" smtClean="0"/>
              <a:t>Uses notebooks</a:t>
            </a:r>
          </a:p>
          <a:p>
            <a:r>
              <a:rPr lang="en-AU" sz="2400" dirty="0" smtClean="0"/>
              <a:t>Code is run in cells</a:t>
            </a:r>
          </a:p>
          <a:p>
            <a:r>
              <a:rPr lang="en-AU" sz="2400" dirty="0" smtClean="0"/>
              <a:t>Variables remain in workspace</a:t>
            </a:r>
            <a:endParaRPr lang="en-AU" sz="2400" dirty="0"/>
          </a:p>
        </p:txBody>
      </p:sp>
      <p:pic>
        <p:nvPicPr>
          <p:cNvPr id="4" name="Picture 4" descr="https://ipython.org/_static/IPy_head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476672"/>
            <a:ext cx="4953000" cy="638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5564560" y="274638"/>
            <a:ext cx="3122240" cy="1143000"/>
          </a:xfrm>
        </p:spPr>
        <p:txBody>
          <a:bodyPr/>
          <a:lstStyle/>
          <a:p>
            <a:r>
              <a:rPr lang="en-AU" dirty="0" smtClean="0"/>
              <a:t>Notebook</a:t>
            </a:r>
            <a:endParaRPr lang="en-AU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328" y="4065255"/>
            <a:ext cx="2238375" cy="61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3806495"/>
            <a:ext cx="5510956" cy="31508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1566029"/>
            <a:ext cx="3063252" cy="2464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98001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 err="1" smtClean="0"/>
              <a:t>Jupyter</a:t>
            </a:r>
            <a:r>
              <a:rPr lang="en-AU" dirty="0" smtClean="0"/>
              <a:t> notebook example:</a:t>
            </a:r>
            <a:br>
              <a:rPr lang="en-AU" dirty="0" smtClean="0"/>
            </a:br>
            <a:r>
              <a:rPr lang="en-AU" sz="3600" dirty="0" smtClean="0"/>
              <a:t>Real time measurement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sz="2400" dirty="0" smtClean="0"/>
              <a:t>Hosted on server</a:t>
            </a:r>
            <a:br>
              <a:rPr lang="en-AU" sz="2400" dirty="0" smtClean="0"/>
            </a:br>
            <a:r>
              <a:rPr lang="en-AU" sz="2400" dirty="0" smtClean="0"/>
              <a:t>accessible with </a:t>
            </a:r>
            <a:r>
              <a:rPr lang="en-AU" sz="2400" dirty="0" err="1" smtClean="0"/>
              <a:t>vpn</a:t>
            </a:r>
            <a:r>
              <a:rPr lang="en-AU" sz="2400" dirty="0" smtClean="0"/>
              <a:t> connection from everywhere</a:t>
            </a:r>
          </a:p>
          <a:p>
            <a:endParaRPr lang="en-AU" sz="2400" dirty="0"/>
          </a:p>
          <a:p>
            <a:pPr marL="0" indent="0">
              <a:buNone/>
            </a:pPr>
            <a:r>
              <a:rPr lang="en-AU" sz="2400" dirty="0" err="1" smtClean="0"/>
              <a:t>Jupyter</a:t>
            </a:r>
            <a:r>
              <a:rPr lang="en-AU" sz="2400" dirty="0" smtClean="0"/>
              <a:t> notebook in </a:t>
            </a:r>
            <a:r>
              <a:rPr lang="en-AU" sz="2400" dirty="0" err="1" smtClean="0"/>
              <a:t>Berdina</a:t>
            </a:r>
            <a:r>
              <a:rPr lang="en-AU" sz="2400" dirty="0" smtClean="0"/>
              <a:t> measurement computer</a:t>
            </a:r>
          </a:p>
          <a:p>
            <a:pPr marL="0" indent="0">
              <a:buNone/>
            </a:pPr>
            <a:r>
              <a:rPr lang="en-AU" sz="2400" dirty="0" smtClean="0"/>
              <a:t> </a:t>
            </a:r>
            <a:r>
              <a:rPr lang="en-AU" sz="2400" dirty="0" smtClean="0">
                <a:hlinkClick r:id="rId2"/>
              </a:rPr>
              <a:t>http</a:t>
            </a:r>
            <a:r>
              <a:rPr lang="en-AU" sz="2400" dirty="0">
                <a:hlinkClick r:id="rId2"/>
              </a:rPr>
              <a:t>://129.94.115.27:8889/</a:t>
            </a:r>
            <a:r>
              <a:rPr lang="en-AU" sz="2400" dirty="0"/>
              <a:t> </a:t>
            </a:r>
          </a:p>
          <a:p>
            <a:pPr marL="0" indent="0">
              <a:buNone/>
            </a:pPr>
            <a:endParaRPr lang="en-AU" sz="2400" dirty="0"/>
          </a:p>
        </p:txBody>
      </p:sp>
    </p:spTree>
    <p:extLst>
      <p:ext uri="{BB962C8B-B14F-4D97-AF65-F5344CB8AC3E}">
        <p14:creationId xmlns:p14="http://schemas.microsoft.com/office/powerpoint/2010/main" val="3506849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Installation</a:t>
            </a:r>
            <a:endParaRPr lang="en-AU" dirty="0"/>
          </a:p>
        </p:txBody>
      </p:sp>
      <p:pic>
        <p:nvPicPr>
          <p:cNvPr id="9218" name="Picture 2" descr="http://i39.servimg.com/u/f39/18/98/54/54/img_271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526203"/>
            <a:ext cx="2664296" cy="1775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79512" y="3645024"/>
            <a:ext cx="3025986" cy="228450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sz="2400" dirty="0" smtClean="0"/>
              <a:t>Description on the </a:t>
            </a:r>
            <a:r>
              <a:rPr lang="en-AU" sz="2400" dirty="0" err="1" smtClean="0"/>
              <a:t>github</a:t>
            </a:r>
            <a:r>
              <a:rPr lang="en-AU" sz="2400" dirty="0"/>
              <a:t> page </a:t>
            </a:r>
            <a:endParaRPr lang="en-AU" sz="2400" dirty="0" smtClean="0"/>
          </a:p>
          <a:p>
            <a:pPr marL="0" indent="0">
              <a:buNone/>
            </a:pPr>
            <a:r>
              <a:rPr lang="en-AU" sz="2400" dirty="0">
                <a:hlinkClick r:id="rId3"/>
              </a:rPr>
              <a:t>https://</a:t>
            </a:r>
            <a:r>
              <a:rPr lang="en-AU" sz="2400" dirty="0" smtClean="0">
                <a:hlinkClick r:id="rId3"/>
              </a:rPr>
              <a:t>github.com/nulinspiratie/SilQ</a:t>
            </a:r>
            <a:r>
              <a:rPr lang="en-AU" sz="2400" dirty="0" smtClean="0"/>
              <a:t> 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864" y="1484784"/>
            <a:ext cx="5599732" cy="51217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38953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GitHub repository		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 smtClean="0"/>
              <a:t>GitHub online</a:t>
            </a:r>
            <a:endParaRPr lang="en-AU" dirty="0"/>
          </a:p>
        </p:txBody>
      </p:sp>
      <p:pic>
        <p:nvPicPr>
          <p:cNvPr id="6146" name="Picture 2" descr="http://zoq8d37hof33vexms7imh310yj.wpengine.netdna-cdn.com/hughroberts/files/2013/05/dennyshobbi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227083"/>
            <a:ext cx="2763563" cy="2072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ttps://www.macupdate.com/images/icons256/3906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02768"/>
            <a:ext cx="1219524" cy="1219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611560" y="2322916"/>
            <a:ext cx="7156696" cy="3897632"/>
            <a:chOff x="323528" y="2695750"/>
            <a:chExt cx="6948264" cy="3734533"/>
          </a:xfrm>
        </p:grpSpPr>
        <p:pic>
          <p:nvPicPr>
            <p:cNvPr id="4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528" y="2695750"/>
              <a:ext cx="6948264" cy="37345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Rounded Rectangle 4"/>
            <p:cNvSpPr/>
            <p:nvPr/>
          </p:nvSpPr>
          <p:spPr>
            <a:xfrm>
              <a:off x="6786427" y="3068960"/>
              <a:ext cx="467544" cy="288032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1979712" y="6130776"/>
              <a:ext cx="1224136" cy="288032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1619672" y="3861048"/>
              <a:ext cx="1944216" cy="648072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652974"/>
            <a:ext cx="7076852" cy="27676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Content Placeholder 2"/>
          <p:cNvSpPr txBox="1">
            <a:spLocks/>
          </p:cNvSpPr>
          <p:nvPr/>
        </p:nvSpPr>
        <p:spPr>
          <a:xfrm>
            <a:off x="440411" y="1614311"/>
            <a:ext cx="8229600" cy="33268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 err="1" smtClean="0"/>
              <a:t>Github</a:t>
            </a:r>
            <a:r>
              <a:rPr lang="en-AU" dirty="0" smtClean="0"/>
              <a:t> desktop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41513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Maintaining code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CA" dirty="0" smtClean="0"/>
              <a:t>Increasingly complex experiments require </a:t>
            </a:r>
          </a:p>
          <a:p>
            <a:pPr marL="0" indent="0">
              <a:buNone/>
            </a:pPr>
            <a:r>
              <a:rPr lang="en-CA" b="1" dirty="0" smtClean="0"/>
              <a:t>well-maintained code</a:t>
            </a:r>
          </a:p>
          <a:p>
            <a:pPr marL="0" indent="0">
              <a:buNone/>
            </a:pPr>
            <a:endParaRPr lang="en-CA" dirty="0" smtClean="0"/>
          </a:p>
          <a:p>
            <a:pPr marL="0" indent="0" algn="ctr">
              <a:buNone/>
            </a:pPr>
            <a:r>
              <a:rPr lang="en-CA" dirty="0" smtClean="0"/>
              <a:t>Our goal:</a:t>
            </a:r>
          </a:p>
          <a:p>
            <a:pPr marL="0" indent="0" algn="ctr">
              <a:buNone/>
            </a:pPr>
            <a:r>
              <a:rPr lang="en-CA" dirty="0" smtClean="0"/>
              <a:t>Write </a:t>
            </a:r>
            <a:r>
              <a:rPr lang="en-CA" dirty="0"/>
              <a:t>code with future experiments in mind</a:t>
            </a:r>
          </a:p>
          <a:p>
            <a:endParaRPr lang="en-CA" dirty="0"/>
          </a:p>
        </p:txBody>
      </p:sp>
      <p:pic>
        <p:nvPicPr>
          <p:cNvPr id="1030" name="Picture 6" descr="Image result for comic programm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4558" y="4653136"/>
            <a:ext cx="5715000" cy="2000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3042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Why? 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3712" y="1412776"/>
            <a:ext cx="8229600" cy="4525963"/>
          </a:xfrm>
        </p:spPr>
        <p:txBody>
          <a:bodyPr>
            <a:normAutofit/>
          </a:bodyPr>
          <a:lstStyle/>
          <a:p>
            <a:r>
              <a:rPr lang="en-AU" sz="2000" dirty="0" smtClean="0"/>
              <a:t>Need to free ourselves from the rule of very task specific coding</a:t>
            </a:r>
          </a:p>
          <a:p>
            <a:r>
              <a:rPr lang="en-AU" sz="2000" dirty="0" smtClean="0"/>
              <a:t>Code must handle increasingly complex experiments</a:t>
            </a:r>
            <a:endParaRPr lang="en-AU" sz="2000" dirty="0"/>
          </a:p>
        </p:txBody>
      </p:sp>
      <p:pic>
        <p:nvPicPr>
          <p:cNvPr id="3074" name="Picture 2" descr="http://vignette3.wikia.nocookie.net/middleearthshadowofmordor7723/images/5/50/Yre1o.jpg/revision/latest?cb=2014052021151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92896"/>
            <a:ext cx="9217024" cy="5184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428" y="2731724"/>
            <a:ext cx="4320480" cy="82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11766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86733" y="2202306"/>
            <a:ext cx="7416824" cy="39010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600" dirty="0" smtClean="0"/>
              <a:t>Use </a:t>
            </a:r>
            <a:r>
              <a:rPr lang="en-AU" sz="1600" dirty="0"/>
              <a:t>4 spaces per indentation level (use tabs) </a:t>
            </a:r>
            <a:endParaRPr lang="en-AU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600" dirty="0" smtClean="0"/>
              <a:t>Imports </a:t>
            </a:r>
            <a:r>
              <a:rPr lang="en-AU" sz="1600" dirty="0"/>
              <a:t>on top of the file </a:t>
            </a:r>
            <a:endParaRPr lang="en-AU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600" dirty="0" smtClean="0"/>
              <a:t>Class </a:t>
            </a:r>
            <a:r>
              <a:rPr lang="en-AU" sz="1600" dirty="0"/>
              <a:t>names should normally use the </a:t>
            </a:r>
            <a:r>
              <a:rPr lang="en-AU" sz="1600" dirty="0" err="1"/>
              <a:t>CapWords</a:t>
            </a:r>
            <a:r>
              <a:rPr lang="en-AU" sz="1600" dirty="0"/>
              <a:t> </a:t>
            </a:r>
            <a:r>
              <a:rPr lang="en-AU" sz="1600" dirty="0" smtClean="0"/>
              <a:t>convention</a:t>
            </a:r>
            <a:br>
              <a:rPr lang="en-AU" sz="1600" dirty="0" smtClean="0"/>
            </a:br>
            <a:endParaRPr lang="en-AU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600" dirty="0" smtClean="0"/>
              <a:t>Function </a:t>
            </a:r>
            <a:r>
              <a:rPr lang="en-AU" sz="1600" dirty="0"/>
              <a:t>names should be lowercase, </a:t>
            </a:r>
            <a:r>
              <a:rPr lang="en-AU" sz="1600" dirty="0" smtClean="0"/>
              <a:t/>
            </a:r>
            <a:br>
              <a:rPr lang="en-AU" sz="1600" dirty="0" smtClean="0"/>
            </a:br>
            <a:r>
              <a:rPr lang="en-AU" sz="1600" dirty="0" smtClean="0"/>
              <a:t>with </a:t>
            </a:r>
            <a:r>
              <a:rPr lang="en-AU" sz="1600" dirty="0"/>
              <a:t>words separated by </a:t>
            </a:r>
            <a:r>
              <a:rPr lang="en-AU" sz="1600" dirty="0" smtClean="0"/>
              <a:t>underscores</a:t>
            </a:r>
            <a:br>
              <a:rPr lang="en-AU" sz="1600" dirty="0" smtClean="0"/>
            </a:br>
            <a:endParaRPr lang="en-AU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600" dirty="0" smtClean="0"/>
              <a:t>Always </a:t>
            </a:r>
            <a:r>
              <a:rPr lang="en-AU" sz="1600" dirty="0"/>
              <a:t>use self for the first argument to instance </a:t>
            </a:r>
            <a:r>
              <a:rPr lang="en-AU" sz="1600" dirty="0" smtClean="0"/>
              <a:t>methods</a:t>
            </a:r>
            <a:br>
              <a:rPr lang="en-AU" sz="1600" dirty="0" smtClean="0"/>
            </a:br>
            <a:endParaRPr lang="en-AU" sz="1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600" dirty="0" smtClean="0"/>
              <a:t>Underscores for variables: </a:t>
            </a:r>
            <a:endParaRPr lang="en-AU" sz="1600" dirty="0"/>
          </a:p>
          <a:p>
            <a:pPr marL="857250" lvl="1" indent="-400050" fontAlgn="base">
              <a:buFont typeface="+mj-lt"/>
              <a:buAutoNum type="romanUcPeriod"/>
            </a:pPr>
            <a:r>
              <a:rPr lang="en-AU" sz="1400" dirty="0"/>
              <a:t>__foo__: convention, a way for Python to use names that won't conflict with user names.</a:t>
            </a:r>
          </a:p>
          <a:p>
            <a:pPr marL="857250" lvl="1" indent="-400050" fontAlgn="base">
              <a:buFont typeface="+mj-lt"/>
              <a:buAutoNum type="romanUcPeriod"/>
            </a:pPr>
            <a:r>
              <a:rPr lang="en-AU" sz="1400" dirty="0"/>
              <a:t>_foo:  convention, a way for the programmer to indicate that the variable is private </a:t>
            </a:r>
            <a:r>
              <a:rPr lang="en-AU" sz="1400" dirty="0" smtClean="0"/>
              <a:t/>
            </a:r>
            <a:br>
              <a:rPr lang="en-AU" sz="1400" dirty="0" smtClean="0"/>
            </a:br>
            <a:r>
              <a:rPr lang="en-AU" sz="1050" dirty="0" smtClean="0"/>
              <a:t>(</a:t>
            </a:r>
            <a:r>
              <a:rPr lang="en-AU" sz="1050" dirty="0"/>
              <a:t>E.g. from M import * does not import objects whose name starts with an underscore</a:t>
            </a:r>
            <a:r>
              <a:rPr lang="en-AU" sz="1050" dirty="0" smtClean="0"/>
              <a:t>)</a:t>
            </a:r>
            <a:endParaRPr lang="en-AU" dirty="0" smtClean="0"/>
          </a:p>
          <a:p>
            <a:pPr marL="857250" lvl="1" indent="-400050" fontAlgn="base">
              <a:buFont typeface="+mj-lt"/>
              <a:buAutoNum type="romanUcPeriod"/>
            </a:pPr>
            <a:r>
              <a:rPr lang="en-AU" sz="1400" dirty="0" smtClean="0"/>
              <a:t>__</a:t>
            </a:r>
            <a:r>
              <a:rPr lang="en-AU" sz="1400" dirty="0"/>
              <a:t>foo: </a:t>
            </a:r>
            <a:r>
              <a:rPr lang="en-AU" sz="1400" dirty="0" smtClean="0"/>
              <a:t>real meaning, </a:t>
            </a:r>
            <a:r>
              <a:rPr lang="en-AU" sz="1400" dirty="0"/>
              <a:t>the interpreter replaces this name with _</a:t>
            </a:r>
            <a:r>
              <a:rPr lang="en-AU" sz="1400" dirty="0" err="1"/>
              <a:t>classname</a:t>
            </a:r>
            <a:r>
              <a:rPr lang="en-AU" sz="1400" dirty="0"/>
              <a:t>__foo as a way to ensure that the name will not overlap with a similar name in another class.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93304" y="116632"/>
            <a:ext cx="8229600" cy="1143000"/>
          </a:xfrm>
        </p:spPr>
        <p:txBody>
          <a:bodyPr/>
          <a:lstStyle/>
          <a:p>
            <a:r>
              <a:rPr lang="en-AU" dirty="0" smtClean="0"/>
              <a:t>Coding rules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20783" y="1150118"/>
            <a:ext cx="5937789" cy="86409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AU" sz="2000" b="1" dirty="0" smtClean="0">
                <a:solidFill>
                  <a:schemeClr val="tx2"/>
                </a:solidFill>
              </a:rPr>
              <a:t>Python:</a:t>
            </a:r>
          </a:p>
          <a:p>
            <a:pPr marL="0" indent="0">
              <a:buNone/>
            </a:pPr>
            <a:r>
              <a:rPr lang="en-AU" sz="1200" b="1" dirty="0">
                <a:solidFill>
                  <a:schemeClr val="tx2"/>
                </a:solidFill>
                <a:hlinkClick r:id="rId2"/>
              </a:rPr>
              <a:t>https</a:t>
            </a:r>
            <a:r>
              <a:rPr lang="en-AU" sz="1200" b="1" dirty="0" smtClean="0">
                <a:solidFill>
                  <a:schemeClr val="tx2"/>
                </a:solidFill>
                <a:hlinkClick r:id="rId2"/>
              </a:rPr>
              <a:t>://</a:t>
            </a:r>
            <a:r>
              <a:rPr lang="en-AU" sz="1200" b="1" dirty="0">
                <a:solidFill>
                  <a:schemeClr val="tx2"/>
                </a:solidFill>
                <a:hlinkClick r:id="rId2"/>
              </a:rPr>
              <a:t>www.python.org/dev/peps/pep-0008/#</a:t>
            </a:r>
            <a:r>
              <a:rPr lang="en-AU" sz="1200" b="1" dirty="0" smtClean="0">
                <a:solidFill>
                  <a:schemeClr val="tx2"/>
                </a:solidFill>
                <a:hlinkClick r:id="rId2"/>
              </a:rPr>
              <a:t>prescriptive-naming-conventions</a:t>
            </a:r>
            <a:r>
              <a:rPr lang="en-AU" sz="1200" b="1" dirty="0" smtClean="0">
                <a:solidFill>
                  <a:schemeClr val="tx2"/>
                </a:solidFill>
              </a:rPr>
              <a:t> </a:t>
            </a:r>
          </a:p>
          <a:p>
            <a:pPr marL="0" indent="0">
              <a:buNone/>
            </a:pPr>
            <a:r>
              <a:rPr lang="en-AU" sz="1800" dirty="0"/>
              <a:t>Should adhere to common coding </a:t>
            </a:r>
            <a:r>
              <a:rPr lang="en-AU" sz="1800" dirty="0" smtClean="0"/>
              <a:t>style</a:t>
            </a:r>
            <a:endParaRPr lang="en-AU" sz="1800" dirty="0"/>
          </a:p>
          <a:p>
            <a:pPr marL="0" indent="0">
              <a:buNone/>
            </a:pPr>
            <a:endParaRPr lang="en-AU" sz="1200" b="1" dirty="0" smtClean="0">
              <a:solidFill>
                <a:schemeClr val="tx2"/>
              </a:solidFill>
            </a:endParaRPr>
          </a:p>
        </p:txBody>
      </p:sp>
      <p:pic>
        <p:nvPicPr>
          <p:cNvPr id="10242" name="Picture 2" descr="http://corecanvas.s3.amazonaws.com/theonering-0188db0e/media/original/50bb0d73acb57_Ancalagon_Contract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733" y="306920"/>
            <a:ext cx="2544325" cy="1696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4484370" y="3212976"/>
            <a:ext cx="3312368" cy="548481"/>
          </a:xfrm>
          <a:prstGeom prst="rect">
            <a:avLst/>
          </a:prstGeom>
          <a:solidFill>
            <a:srgbClr val="F9F9F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207897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Consolas" pitchFamily="49" charset="0"/>
                <a:cs typeface="Consolas" pitchFamily="49" charset="0"/>
              </a:rPr>
              <a:t>foo = </a:t>
            </a:r>
            <a:r>
              <a:rPr kumimoji="0" lang="en-US" altLang="en-US" sz="1050" b="0" i="0" u="none" strike="noStrike" cap="none" normalizeH="0" baseline="0" dirty="0" err="1" smtClean="0">
                <a:ln>
                  <a:noFill/>
                </a:ln>
                <a:solidFill>
                  <a:srgbClr val="444444"/>
                </a:solidFill>
                <a:effectLst/>
                <a:latin typeface="Consolas" pitchFamily="49" charset="0"/>
                <a:cs typeface="Consolas" pitchFamily="49" charset="0"/>
              </a:rPr>
              <a:t>long_function_name</a:t>
            </a: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Consolas" pitchFamily="49" charset="0"/>
                <a:cs typeface="Consolas" pitchFamily="49" charset="0"/>
              </a:rPr>
              <a:t>(</a:t>
            </a:r>
            <a:r>
              <a:rPr kumimoji="0" lang="en-US" altLang="en-US" sz="1050" b="0" i="0" u="none" strike="noStrike" cap="none" normalizeH="0" baseline="0" dirty="0" err="1" smtClean="0">
                <a:ln>
                  <a:noFill/>
                </a:ln>
                <a:solidFill>
                  <a:srgbClr val="444444"/>
                </a:solidFill>
                <a:effectLst/>
                <a:latin typeface="Consolas" pitchFamily="49" charset="0"/>
                <a:cs typeface="Consolas" pitchFamily="49" charset="0"/>
              </a:rPr>
              <a:t>var_one</a:t>
            </a: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Consolas" pitchFamily="49" charset="0"/>
                <a:cs typeface="Consolas" pitchFamily="49" charset="0"/>
              </a:rPr>
              <a:t>, </a:t>
            </a:r>
            <a:r>
              <a:rPr kumimoji="0" lang="en-US" altLang="en-US" sz="1050" b="0" i="0" u="none" strike="noStrike" cap="none" normalizeH="0" baseline="0" dirty="0" err="1" smtClean="0">
                <a:ln>
                  <a:noFill/>
                </a:ln>
                <a:solidFill>
                  <a:srgbClr val="444444"/>
                </a:solidFill>
                <a:effectLst/>
                <a:latin typeface="Consolas" pitchFamily="49" charset="0"/>
                <a:cs typeface="Consolas" pitchFamily="49" charset="0"/>
              </a:rPr>
              <a:t>var_two</a:t>
            </a: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Consolas" pitchFamily="49" charset="0"/>
                <a:cs typeface="Consolas" pitchFamily="49" charset="0"/>
              </a:rPr>
              <a:t>,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050" dirty="0">
                <a:solidFill>
                  <a:srgbClr val="444444"/>
                </a:solidFill>
                <a:latin typeface="Consolas" pitchFamily="49" charset="0"/>
                <a:cs typeface="Consolas" pitchFamily="49" charset="0"/>
              </a:rPr>
              <a:t>	</a:t>
            </a:r>
            <a:r>
              <a:rPr lang="en-US" altLang="en-US" sz="1050" dirty="0" smtClean="0">
                <a:solidFill>
                  <a:srgbClr val="444444"/>
                </a:solidFill>
                <a:latin typeface="Consolas" pitchFamily="49" charset="0"/>
                <a:cs typeface="Consolas" pitchFamily="49" charset="0"/>
              </a:rPr>
              <a:t>	</a:t>
            </a:r>
            <a:r>
              <a:rPr kumimoji="0" lang="en-US" altLang="en-US" sz="1050" b="0" i="0" u="none" strike="noStrike" cap="none" normalizeH="0" baseline="0" dirty="0" err="1" smtClean="0">
                <a:ln>
                  <a:noFill/>
                </a:ln>
                <a:solidFill>
                  <a:srgbClr val="444444"/>
                </a:solidFill>
                <a:effectLst/>
                <a:latin typeface="Consolas" pitchFamily="49" charset="0"/>
                <a:cs typeface="Consolas" pitchFamily="49" charset="0"/>
              </a:rPr>
              <a:t>var_three</a:t>
            </a: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Consolas" pitchFamily="49" charset="0"/>
                <a:cs typeface="Consolas" pitchFamily="49" charset="0"/>
              </a:rPr>
              <a:t>, </a:t>
            </a:r>
            <a:r>
              <a:rPr kumimoji="0" lang="en-US" altLang="en-US" sz="1050" b="0" i="0" u="none" strike="noStrike" cap="none" normalizeH="0" baseline="0" dirty="0" err="1" smtClean="0">
                <a:ln>
                  <a:noFill/>
                </a:ln>
                <a:solidFill>
                  <a:srgbClr val="444444"/>
                </a:solidFill>
                <a:effectLst/>
                <a:latin typeface="Consolas" pitchFamily="49" charset="0"/>
                <a:cs typeface="Consolas" pitchFamily="49" charset="0"/>
              </a:rPr>
              <a:t>var_four</a:t>
            </a: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Consolas" pitchFamily="49" charset="0"/>
                <a:cs typeface="Consolas" pitchFamily="49" charset="0"/>
              </a:rPr>
              <a:t>)</a:t>
            </a:r>
            <a:endParaRPr kumimoji="0" lang="en-US" alt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6733" y="5899584"/>
            <a:ext cx="6683959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b="1" dirty="0" smtClean="0">
                <a:solidFill>
                  <a:schemeClr val="tx2"/>
                </a:solidFill>
              </a:rPr>
              <a:t>Us: </a:t>
            </a:r>
          </a:p>
          <a:p>
            <a:r>
              <a:rPr lang="en-AU" b="1" dirty="0" smtClean="0">
                <a:solidFill>
                  <a:srgbClr val="FF0000"/>
                </a:solidFill>
              </a:rPr>
              <a:t>Do NOT use abbreviations and DO write descriptive comments</a:t>
            </a:r>
            <a:endParaRPr lang="en-AU" b="1" dirty="0">
              <a:solidFill>
                <a:srgbClr val="FF0000"/>
              </a:solidFill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0480" y="2453082"/>
            <a:ext cx="2166258" cy="5438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7463" y="3812654"/>
            <a:ext cx="1819275" cy="55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8711" y="5085184"/>
            <a:ext cx="1252923" cy="16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81804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" grpId="0" animBg="1"/>
      <p:bldP spid="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 smtClean="0"/>
              <a:t>Main coding principle:</a:t>
            </a:r>
            <a:br>
              <a:rPr lang="en-CA" dirty="0" smtClean="0"/>
            </a:br>
            <a:r>
              <a:rPr lang="en-CA" dirty="0" smtClean="0"/>
              <a:t>	     </a:t>
            </a:r>
            <a:r>
              <a:rPr lang="en-CA" b="1" dirty="0" smtClean="0"/>
              <a:t>Keep </a:t>
            </a:r>
            <a:r>
              <a:rPr lang="en-CA" b="1" dirty="0"/>
              <a:t>your code</a:t>
            </a:r>
            <a:endParaRPr lang="en-CA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/>
          </a:bodyPr>
          <a:lstStyle/>
          <a:p>
            <a:r>
              <a:rPr lang="en-CA" sz="2800" dirty="0" smtClean="0"/>
              <a:t>Avoid writing similar code </a:t>
            </a:r>
            <a:r>
              <a:rPr lang="en-CA" sz="2800" dirty="0"/>
              <a:t>(“copy-paste”)</a:t>
            </a:r>
          </a:p>
          <a:p>
            <a:endParaRPr lang="en-CA" sz="2800" dirty="0" smtClean="0"/>
          </a:p>
          <a:p>
            <a:r>
              <a:rPr lang="en-CA" sz="2800" dirty="0" smtClean="0"/>
              <a:t>If a piece of code can be useful in other parts, create a function/object that can be reused</a:t>
            </a:r>
          </a:p>
          <a:p>
            <a:pPr lvl="1"/>
            <a:r>
              <a:rPr lang="en-CA" sz="2400" dirty="0" smtClean="0"/>
              <a:t>Modular approach</a:t>
            </a:r>
          </a:p>
          <a:p>
            <a:pPr lvl="1"/>
            <a:r>
              <a:rPr lang="en-CA" sz="2400" dirty="0" smtClean="0"/>
              <a:t>Make use of abstraction</a:t>
            </a:r>
          </a:p>
          <a:p>
            <a:endParaRPr lang="en-CA" sz="2800" dirty="0" smtClean="0"/>
          </a:p>
          <a:p>
            <a:r>
              <a:rPr lang="en-CA" sz="2800" dirty="0" smtClean="0"/>
              <a:t>Segment code in smaller and smaller building blocks</a:t>
            </a:r>
          </a:p>
          <a:p>
            <a:pPr lvl="1"/>
            <a:r>
              <a:rPr lang="en-CA" sz="2400" dirty="0" smtClean="0"/>
              <a:t>Avoid writing one long script</a:t>
            </a:r>
          </a:p>
          <a:p>
            <a:pPr lvl="1"/>
            <a:r>
              <a:rPr lang="en-CA" sz="2400" dirty="0" smtClean="0"/>
              <a:t>Use existing building blocks where possible</a:t>
            </a:r>
          </a:p>
          <a:p>
            <a:endParaRPr lang="en-CA" sz="2800" dirty="0" smtClean="0"/>
          </a:p>
          <a:p>
            <a:endParaRPr lang="en-CA" sz="2800" dirty="0"/>
          </a:p>
        </p:txBody>
      </p:sp>
      <p:pic>
        <p:nvPicPr>
          <p:cNvPr id="1028" name="Picture 4" descr="Image result for don't repeat yourself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55" t="10540" r="32537" b="8305"/>
          <a:stretch/>
        </p:blipFill>
        <p:spPr bwMode="auto">
          <a:xfrm>
            <a:off x="7164288" y="764704"/>
            <a:ext cx="1620340" cy="1922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2885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540568" y="274638"/>
            <a:ext cx="8229600" cy="1143000"/>
          </a:xfrm>
        </p:spPr>
        <p:txBody>
          <a:bodyPr/>
          <a:lstStyle/>
          <a:p>
            <a:r>
              <a:rPr lang="en-AU" dirty="0"/>
              <a:t>Varying setup</a:t>
            </a:r>
            <a:endParaRPr lang="en-CA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4040" y="4676430"/>
            <a:ext cx="1641248" cy="113089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034576" y="121627"/>
            <a:ext cx="13257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 err="1"/>
              <a:t>Pulseblaster</a:t>
            </a:r>
            <a:endParaRPr lang="en-CA" dirty="0"/>
          </a:p>
        </p:txBody>
      </p:sp>
      <p:pic>
        <p:nvPicPr>
          <p:cNvPr id="2050" name="Picture 2" descr="PulseBlasterESR-PR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1129" y="424155"/>
            <a:ext cx="1452642" cy="1089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arbstudio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06" t="26072" r="12709" b="19890"/>
          <a:stretch/>
        </p:blipFill>
        <p:spPr bwMode="auto">
          <a:xfrm>
            <a:off x="5798541" y="2621575"/>
            <a:ext cx="1797818" cy="906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6146915" y="2252243"/>
            <a:ext cx="11010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 err="1"/>
              <a:t>Arbstudio</a:t>
            </a:r>
            <a:endParaRPr lang="en-CA" dirty="0"/>
          </a:p>
        </p:txBody>
      </p:sp>
      <p:pic>
        <p:nvPicPr>
          <p:cNvPr id="2054" name="Picture 6" descr="Image result for ats9440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1554" y="5422972"/>
            <a:ext cx="1422919" cy="1138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5144128" y="4348384"/>
            <a:ext cx="9092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 err="1"/>
              <a:t>Berdina</a:t>
            </a:r>
            <a:endParaRPr lang="en-CA" dirty="0"/>
          </a:p>
        </p:txBody>
      </p:sp>
      <p:sp>
        <p:nvSpPr>
          <p:cNvPr id="14" name="Rectangle 13"/>
          <p:cNvSpPr/>
          <p:nvPr/>
        </p:nvSpPr>
        <p:spPr>
          <a:xfrm>
            <a:off x="7400645" y="5053640"/>
            <a:ext cx="9537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/>
              <a:t>Digitizer</a:t>
            </a:r>
          </a:p>
        </p:txBody>
      </p:sp>
      <p:cxnSp>
        <p:nvCxnSpPr>
          <p:cNvPr id="24" name="Straight Connector 23"/>
          <p:cNvCxnSpPr>
            <a:endCxn id="11" idx="0"/>
          </p:cNvCxnSpPr>
          <p:nvPr/>
        </p:nvCxnSpPr>
        <p:spPr>
          <a:xfrm>
            <a:off x="6690049" y="1614196"/>
            <a:ext cx="7402" cy="638047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2052" idx="2"/>
          </p:cNvCxnSpPr>
          <p:nvPr/>
        </p:nvCxnSpPr>
        <p:spPr>
          <a:xfrm rot="5400000">
            <a:off x="5396923" y="2703515"/>
            <a:ext cx="475604" cy="2125450"/>
          </a:xfrm>
          <a:prstGeom prst="bentConnector2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65" name="Straight Connector 2064"/>
          <p:cNvCxnSpPr/>
          <p:nvPr/>
        </p:nvCxnSpPr>
        <p:spPr>
          <a:xfrm>
            <a:off x="4572000" y="4004042"/>
            <a:ext cx="0" cy="1049598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67" name="Straight Connector 2066"/>
          <p:cNvCxnSpPr/>
          <p:nvPr/>
        </p:nvCxnSpPr>
        <p:spPr>
          <a:xfrm>
            <a:off x="4572000" y="5053640"/>
            <a:ext cx="302040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69" name="Straight Connector 2068"/>
          <p:cNvCxnSpPr/>
          <p:nvPr/>
        </p:nvCxnSpPr>
        <p:spPr>
          <a:xfrm>
            <a:off x="6053416" y="5807321"/>
            <a:ext cx="0" cy="444189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74" name="Straight Connector 2073"/>
          <p:cNvCxnSpPr/>
          <p:nvPr/>
        </p:nvCxnSpPr>
        <p:spPr>
          <a:xfrm>
            <a:off x="6053416" y="6251510"/>
            <a:ext cx="1505624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6888480" y="3476700"/>
            <a:ext cx="0" cy="2658667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6892290" y="6134100"/>
            <a:ext cx="508355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3537512" cy="30511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dirty="0"/>
              <a:t>An experimental setup often changes</a:t>
            </a:r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r>
              <a:rPr lang="en-AU" dirty="0"/>
              <a:t>Can become a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628650" y="4025218"/>
            <a:ext cx="35392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600" b="1" dirty="0"/>
              <a:t>coding nightmare</a:t>
            </a:r>
          </a:p>
        </p:txBody>
      </p:sp>
    </p:spTree>
    <p:extLst>
      <p:ext uri="{BB962C8B-B14F-4D97-AF65-F5344CB8AC3E}">
        <p14:creationId xmlns:p14="http://schemas.microsoft.com/office/powerpoint/2010/main" val="3540480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4040" y="4676430"/>
            <a:ext cx="1641248" cy="113089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034576" y="121627"/>
            <a:ext cx="13257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 err="1"/>
              <a:t>Pulseblaster</a:t>
            </a:r>
            <a:endParaRPr lang="en-CA" dirty="0"/>
          </a:p>
        </p:txBody>
      </p:sp>
      <p:pic>
        <p:nvPicPr>
          <p:cNvPr id="2050" name="Picture 2" descr="PulseBlasterESR-PR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1129" y="424155"/>
            <a:ext cx="1452642" cy="1089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arbstudio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06" t="26072" r="12709" b="19890"/>
          <a:stretch/>
        </p:blipFill>
        <p:spPr bwMode="auto">
          <a:xfrm>
            <a:off x="5798541" y="2621575"/>
            <a:ext cx="1797818" cy="906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6146915" y="2252243"/>
            <a:ext cx="11010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 err="1"/>
              <a:t>Arbstudio</a:t>
            </a:r>
            <a:endParaRPr lang="en-CA" dirty="0"/>
          </a:p>
        </p:txBody>
      </p:sp>
      <p:pic>
        <p:nvPicPr>
          <p:cNvPr id="2054" name="Picture 6" descr="Image result for ats9440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1554" y="5422972"/>
            <a:ext cx="1422919" cy="1138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5144128" y="4348384"/>
            <a:ext cx="9092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 err="1"/>
              <a:t>Berdina</a:t>
            </a:r>
            <a:endParaRPr lang="en-CA" dirty="0"/>
          </a:p>
        </p:txBody>
      </p:sp>
      <p:sp>
        <p:nvSpPr>
          <p:cNvPr id="14" name="Rectangle 13"/>
          <p:cNvSpPr/>
          <p:nvPr/>
        </p:nvSpPr>
        <p:spPr>
          <a:xfrm>
            <a:off x="7400645" y="5053640"/>
            <a:ext cx="9537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/>
              <a:t>Digitizer</a:t>
            </a:r>
          </a:p>
        </p:txBody>
      </p:sp>
      <p:cxnSp>
        <p:nvCxnSpPr>
          <p:cNvPr id="24" name="Straight Connector 23"/>
          <p:cNvCxnSpPr>
            <a:endCxn id="11" idx="0"/>
          </p:cNvCxnSpPr>
          <p:nvPr/>
        </p:nvCxnSpPr>
        <p:spPr>
          <a:xfrm>
            <a:off x="6690049" y="1614196"/>
            <a:ext cx="7402" cy="638047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2052" idx="2"/>
          </p:cNvCxnSpPr>
          <p:nvPr/>
        </p:nvCxnSpPr>
        <p:spPr>
          <a:xfrm rot="5400000">
            <a:off x="5396923" y="2703515"/>
            <a:ext cx="475604" cy="2125450"/>
          </a:xfrm>
          <a:prstGeom prst="bentConnector2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65" name="Straight Connector 2064"/>
          <p:cNvCxnSpPr/>
          <p:nvPr/>
        </p:nvCxnSpPr>
        <p:spPr>
          <a:xfrm>
            <a:off x="4572000" y="4004042"/>
            <a:ext cx="0" cy="1049598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67" name="Straight Connector 2066"/>
          <p:cNvCxnSpPr/>
          <p:nvPr/>
        </p:nvCxnSpPr>
        <p:spPr>
          <a:xfrm>
            <a:off x="4572000" y="5053640"/>
            <a:ext cx="302040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69" name="Straight Connector 2068"/>
          <p:cNvCxnSpPr/>
          <p:nvPr/>
        </p:nvCxnSpPr>
        <p:spPr>
          <a:xfrm>
            <a:off x="6053416" y="5807321"/>
            <a:ext cx="0" cy="444189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74" name="Straight Connector 2073"/>
          <p:cNvCxnSpPr/>
          <p:nvPr/>
        </p:nvCxnSpPr>
        <p:spPr>
          <a:xfrm>
            <a:off x="6053416" y="6251510"/>
            <a:ext cx="1505624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6888480" y="4441900"/>
            <a:ext cx="0" cy="169220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6892290" y="6134100"/>
            <a:ext cx="508355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6888480" y="4463158"/>
            <a:ext cx="1016000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H="1">
            <a:off x="7891418" y="1900350"/>
            <a:ext cx="12618" cy="2562808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6892645" y="1900350"/>
            <a:ext cx="1016000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6899984" y="1620885"/>
            <a:ext cx="0" cy="279465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624841" y="4025218"/>
            <a:ext cx="35392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600" b="1" dirty="0"/>
              <a:t>coding nightmare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628650" y="4025218"/>
            <a:ext cx="35392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600" b="1" dirty="0">
                <a:solidFill>
                  <a:srgbClr val="FF0000"/>
                </a:solidFill>
              </a:rPr>
              <a:t>coding nightmare</a:t>
            </a:r>
          </a:p>
        </p:txBody>
      </p:sp>
      <p:sp>
        <p:nvSpPr>
          <p:cNvPr id="28" name="Title 1"/>
          <p:cNvSpPr txBox="1">
            <a:spLocks/>
          </p:cNvSpPr>
          <p:nvPr/>
        </p:nvSpPr>
        <p:spPr>
          <a:xfrm>
            <a:off x="-540568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mtClean="0"/>
              <a:t>Varying setup</a:t>
            </a:r>
            <a:endParaRPr lang="en-CA" dirty="0"/>
          </a:p>
        </p:txBody>
      </p:sp>
      <p:sp>
        <p:nvSpPr>
          <p:cNvPr id="33" name="Content Placeholder 2"/>
          <p:cNvSpPr txBox="1">
            <a:spLocks/>
          </p:cNvSpPr>
          <p:nvPr/>
        </p:nvSpPr>
        <p:spPr>
          <a:xfrm>
            <a:off x="628650" y="1825625"/>
            <a:ext cx="3537512" cy="30511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AU" dirty="0" smtClean="0"/>
              <a:t>An experimental setup often changes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AU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en-AU" dirty="0" smtClean="0"/>
              <a:t>Can become a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229006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4040" y="4676430"/>
            <a:ext cx="1641248" cy="113089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034576" y="121627"/>
            <a:ext cx="13257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 err="1"/>
              <a:t>Pulseblaster</a:t>
            </a:r>
            <a:endParaRPr lang="en-CA" dirty="0"/>
          </a:p>
        </p:txBody>
      </p:sp>
      <p:pic>
        <p:nvPicPr>
          <p:cNvPr id="2050" name="Picture 2" descr="PulseBlasterESR-PR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1129" y="424155"/>
            <a:ext cx="1452642" cy="1089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ats9440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1554" y="5422972"/>
            <a:ext cx="1422919" cy="1138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5144128" y="4348384"/>
            <a:ext cx="9092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 err="1"/>
              <a:t>Berdina</a:t>
            </a:r>
            <a:endParaRPr lang="en-CA" dirty="0"/>
          </a:p>
        </p:txBody>
      </p:sp>
      <p:sp>
        <p:nvSpPr>
          <p:cNvPr id="14" name="Rectangle 13"/>
          <p:cNvSpPr/>
          <p:nvPr/>
        </p:nvSpPr>
        <p:spPr>
          <a:xfrm>
            <a:off x="7400645" y="5053640"/>
            <a:ext cx="9537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/>
              <a:t>Digitizer</a:t>
            </a:r>
          </a:p>
        </p:txBody>
      </p:sp>
      <p:cxnSp>
        <p:nvCxnSpPr>
          <p:cNvPr id="31" name="Straight Connector 30"/>
          <p:cNvCxnSpPr/>
          <p:nvPr/>
        </p:nvCxnSpPr>
        <p:spPr>
          <a:xfrm rot="5400000">
            <a:off x="5396923" y="2703515"/>
            <a:ext cx="475604" cy="2125450"/>
          </a:xfrm>
          <a:prstGeom prst="bentConnector2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65" name="Straight Connector 2064"/>
          <p:cNvCxnSpPr/>
          <p:nvPr/>
        </p:nvCxnSpPr>
        <p:spPr>
          <a:xfrm>
            <a:off x="4572000" y="4004042"/>
            <a:ext cx="0" cy="1049598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67" name="Straight Connector 2066"/>
          <p:cNvCxnSpPr/>
          <p:nvPr/>
        </p:nvCxnSpPr>
        <p:spPr>
          <a:xfrm>
            <a:off x="4572000" y="5053640"/>
            <a:ext cx="302040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69" name="Straight Connector 2068"/>
          <p:cNvCxnSpPr/>
          <p:nvPr/>
        </p:nvCxnSpPr>
        <p:spPr>
          <a:xfrm>
            <a:off x="6053416" y="5807321"/>
            <a:ext cx="0" cy="444189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74" name="Straight Connector 2073"/>
          <p:cNvCxnSpPr/>
          <p:nvPr/>
        </p:nvCxnSpPr>
        <p:spPr>
          <a:xfrm>
            <a:off x="6053416" y="6251510"/>
            <a:ext cx="1505624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6888480" y="4441900"/>
            <a:ext cx="0" cy="169220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6892290" y="6134100"/>
            <a:ext cx="508355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6888480" y="4463158"/>
            <a:ext cx="1016000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H="1">
            <a:off x="7891418" y="1900350"/>
            <a:ext cx="12618" cy="2562808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6892645" y="1900350"/>
            <a:ext cx="1016000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6899984" y="1620885"/>
            <a:ext cx="0" cy="279465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146" name="Picture 2" descr="Image result for tektronix awg5014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18" b="11202"/>
          <a:stretch/>
        </p:blipFill>
        <p:spPr bwMode="auto">
          <a:xfrm>
            <a:off x="5749917" y="2556168"/>
            <a:ext cx="1809123" cy="1009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Rectangle 27"/>
          <p:cNvSpPr/>
          <p:nvPr/>
        </p:nvSpPr>
        <p:spPr>
          <a:xfrm>
            <a:off x="5905250" y="2271919"/>
            <a:ext cx="15695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/>
              <a:t>Tektronix AWG</a:t>
            </a:r>
          </a:p>
        </p:txBody>
      </p:sp>
      <p:cxnSp>
        <p:nvCxnSpPr>
          <p:cNvPr id="33" name="Straight Connector 32"/>
          <p:cNvCxnSpPr/>
          <p:nvPr/>
        </p:nvCxnSpPr>
        <p:spPr>
          <a:xfrm>
            <a:off x="6690049" y="1614196"/>
            <a:ext cx="7402" cy="638047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3537512" cy="4351338"/>
          </a:xfrm>
        </p:spPr>
        <p:txBody>
          <a:bodyPr/>
          <a:lstStyle/>
          <a:p>
            <a:pPr marL="0" indent="0">
              <a:buNone/>
            </a:pPr>
            <a:r>
              <a:rPr lang="en-AU" dirty="0"/>
              <a:t>An experimental setup often changes</a:t>
            </a:r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r>
              <a:rPr lang="en-AU" dirty="0"/>
              <a:t>Can become a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628650" y="4025218"/>
            <a:ext cx="35392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600" b="1" dirty="0">
                <a:solidFill>
                  <a:srgbClr val="FF0000"/>
                </a:solidFill>
              </a:rPr>
              <a:t>coding nightmare</a:t>
            </a:r>
          </a:p>
        </p:txBody>
      </p:sp>
      <p:pic>
        <p:nvPicPr>
          <p:cNvPr id="6148" name="Picture 4" descr="Image result for lord of the rings lava flames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458" y="4580653"/>
            <a:ext cx="4156710" cy="2277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Title 1"/>
          <p:cNvSpPr>
            <a:spLocks noGrp="1"/>
          </p:cNvSpPr>
          <p:nvPr>
            <p:ph type="title"/>
          </p:nvPr>
        </p:nvSpPr>
        <p:spPr>
          <a:xfrm>
            <a:off x="-540568" y="274638"/>
            <a:ext cx="8229600" cy="1143000"/>
          </a:xfrm>
        </p:spPr>
        <p:txBody>
          <a:bodyPr/>
          <a:lstStyle/>
          <a:p>
            <a:r>
              <a:rPr lang="en-AU" dirty="0"/>
              <a:t>Varying setup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809008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Proposed solution: </a:t>
            </a:r>
            <a:r>
              <a:rPr lang="en-AU" dirty="0" err="1"/>
              <a:t>PulseMaster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AU" dirty="0"/>
              <a:t>The </a:t>
            </a:r>
            <a:r>
              <a:rPr lang="en-AU" dirty="0" err="1"/>
              <a:t>PulseMaster</a:t>
            </a:r>
            <a:r>
              <a:rPr lang="en-AU" dirty="0"/>
              <a:t> is a meta-instrument that knows the instruments in the setup and their connectivity</a:t>
            </a:r>
          </a:p>
          <a:p>
            <a:pPr>
              <a:spcAft>
                <a:spcPts val="1200"/>
              </a:spcAft>
            </a:pPr>
            <a:r>
              <a:rPr lang="en-AU" dirty="0"/>
              <a:t>Input is high level operations, such as</a:t>
            </a:r>
          </a:p>
          <a:p>
            <a:pPr marL="457200" lvl="1" indent="0">
              <a:buNone/>
            </a:pPr>
            <a:r>
              <a:rPr lang="en-AU" sz="2000" dirty="0" err="1">
                <a:latin typeface="Consolas" panose="020B0609020204030204" pitchFamily="49" charset="0"/>
              </a:rPr>
              <a:t>SinePulse</a:t>
            </a:r>
            <a:r>
              <a:rPr lang="en-AU" sz="2000" dirty="0">
                <a:latin typeface="Consolas" panose="020B0609020204030204" pitchFamily="49" charset="0"/>
              </a:rPr>
              <a:t>(frequency=2.5*GHz, duration=10*</a:t>
            </a:r>
            <a:r>
              <a:rPr lang="en-AU" sz="2000" dirty="0" err="1">
                <a:latin typeface="Consolas" panose="020B0609020204030204" pitchFamily="49" charset="0"/>
              </a:rPr>
              <a:t>ms</a:t>
            </a:r>
            <a:r>
              <a:rPr lang="en-AU" sz="2000" dirty="0">
                <a:latin typeface="Consolas" panose="020B0609020204030204" pitchFamily="49" charset="0"/>
              </a:rPr>
              <a:t>)</a:t>
            </a:r>
          </a:p>
          <a:p>
            <a:pPr marL="457200" lvl="1" indent="0">
              <a:buNone/>
            </a:pPr>
            <a:endParaRPr lang="en-AU" dirty="0"/>
          </a:p>
          <a:p>
            <a:r>
              <a:rPr lang="en-AU" dirty="0"/>
              <a:t>Determines the available instrument for pulse</a:t>
            </a:r>
          </a:p>
          <a:p>
            <a:r>
              <a:rPr lang="en-AU" dirty="0"/>
              <a:t>Controls the instruments and ensures triggering</a:t>
            </a:r>
          </a:p>
          <a:p>
            <a:r>
              <a:rPr lang="en-AU" dirty="0"/>
              <a:t>Requires an interface for each instrument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874531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Typical measurement</a:t>
            </a:r>
            <a:endParaRPr lang="en-CA" dirty="0"/>
          </a:p>
        </p:txBody>
      </p:sp>
      <p:sp>
        <p:nvSpPr>
          <p:cNvPr id="5" name="Rectangle 4"/>
          <p:cNvSpPr/>
          <p:nvPr/>
        </p:nvSpPr>
        <p:spPr>
          <a:xfrm>
            <a:off x="3491079" y="5245920"/>
            <a:ext cx="13257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 err="1"/>
              <a:t>Pulseblaster</a:t>
            </a:r>
            <a:endParaRPr lang="en-CA" dirty="0"/>
          </a:p>
        </p:txBody>
      </p:sp>
      <p:pic>
        <p:nvPicPr>
          <p:cNvPr id="6" name="Picture 2" descr="PulseBlasterESR-PR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7632" y="5548448"/>
            <a:ext cx="1452642" cy="1089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Image result for arbstudio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06" t="26072" r="12709" b="19890"/>
          <a:stretch/>
        </p:blipFill>
        <p:spPr bwMode="auto">
          <a:xfrm>
            <a:off x="5545656" y="5654444"/>
            <a:ext cx="1797818" cy="906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5894030" y="5285112"/>
            <a:ext cx="11010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 err="1"/>
              <a:t>Arbstudio</a:t>
            </a:r>
            <a:endParaRPr lang="en-CA" dirty="0"/>
          </a:p>
        </p:txBody>
      </p:sp>
      <p:pic>
        <p:nvPicPr>
          <p:cNvPr id="9" name="Picture 6" descr="Image result for ats9440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1848" y="5719665"/>
            <a:ext cx="1422919" cy="1138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7870939" y="5350333"/>
            <a:ext cx="9537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/>
              <a:t>Digitizer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054680" y="3731918"/>
            <a:ext cx="2570319" cy="646331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600" b="1" dirty="0" err="1"/>
              <a:t>PulseMaster</a:t>
            </a:r>
            <a:endParaRPr lang="en-CA" sz="36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5197217" y="1746759"/>
            <a:ext cx="2285241" cy="95410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AU" sz="2800" b="1" dirty="0"/>
              <a:t>Measurement</a:t>
            </a:r>
          </a:p>
          <a:p>
            <a:pPr algn="ctr"/>
            <a:r>
              <a:rPr lang="en-AU" sz="2800" b="1" dirty="0"/>
              <a:t>parameter</a:t>
            </a:r>
            <a:endParaRPr lang="en-CA" sz="2800" b="1" dirty="0"/>
          </a:p>
        </p:txBody>
      </p:sp>
      <p:cxnSp>
        <p:nvCxnSpPr>
          <p:cNvPr id="15" name="Straight Arrow Connector 14"/>
          <p:cNvCxnSpPr>
            <a:stCxn id="13" idx="2"/>
            <a:endCxn id="12" idx="0"/>
          </p:cNvCxnSpPr>
          <p:nvPr/>
        </p:nvCxnSpPr>
        <p:spPr>
          <a:xfrm>
            <a:off x="6339838" y="2700866"/>
            <a:ext cx="2" cy="1031052"/>
          </a:xfrm>
          <a:prstGeom prst="straightConnector1">
            <a:avLst/>
          </a:prstGeom>
          <a:ln w="762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4616761" y="4391083"/>
            <a:ext cx="928895" cy="854837"/>
          </a:xfrm>
          <a:prstGeom prst="straightConnector1">
            <a:avLst/>
          </a:prstGeom>
          <a:ln w="762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12" idx="2"/>
          </p:cNvCxnSpPr>
          <p:nvPr/>
        </p:nvCxnSpPr>
        <p:spPr>
          <a:xfrm flipH="1">
            <a:off x="6339838" y="4378249"/>
            <a:ext cx="2" cy="880505"/>
          </a:xfrm>
          <a:prstGeom prst="straightConnector1">
            <a:avLst/>
          </a:prstGeom>
          <a:ln w="762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6995101" y="4415490"/>
            <a:ext cx="1010979" cy="830430"/>
          </a:xfrm>
          <a:prstGeom prst="straightConnector1">
            <a:avLst/>
          </a:prstGeom>
          <a:ln w="762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4278462" cy="4351338"/>
          </a:xfrm>
        </p:spPr>
        <p:txBody>
          <a:bodyPr/>
          <a:lstStyle/>
          <a:p>
            <a:r>
              <a:rPr lang="en-AU" dirty="0"/>
              <a:t>No direct access between </a:t>
            </a:r>
            <a:r>
              <a:rPr lang="en-AU" i="1" dirty="0"/>
              <a:t>high-level operations </a:t>
            </a:r>
            <a:r>
              <a:rPr lang="en-AU" dirty="0"/>
              <a:t>and </a:t>
            </a:r>
            <a:r>
              <a:rPr lang="en-AU" i="1" dirty="0"/>
              <a:t>instruments</a:t>
            </a:r>
          </a:p>
          <a:p>
            <a:r>
              <a:rPr lang="en-AU" dirty="0"/>
              <a:t>Allows same code to be reused for different setups</a:t>
            </a:r>
          </a:p>
          <a:p>
            <a:pPr marL="0" indent="0">
              <a:buNone/>
            </a:pPr>
            <a:endParaRPr lang="en-AU" i="1" dirty="0"/>
          </a:p>
        </p:txBody>
      </p:sp>
    </p:spTree>
    <p:extLst>
      <p:ext uri="{BB962C8B-B14F-4D97-AF65-F5344CB8AC3E}">
        <p14:creationId xmlns:p14="http://schemas.microsoft.com/office/powerpoint/2010/main" val="1211813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The journey is not over yet…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4867" y="1340769"/>
            <a:ext cx="8229600" cy="2160239"/>
          </a:xfrm>
        </p:spPr>
        <p:txBody>
          <a:bodyPr>
            <a:normAutofit fontScale="92500" lnSpcReduction="20000"/>
          </a:bodyPr>
          <a:lstStyle/>
          <a:p>
            <a:r>
              <a:rPr lang="en-AU" sz="1800" dirty="0" err="1" smtClean="0"/>
              <a:t>PulseMaster</a:t>
            </a:r>
            <a:endParaRPr lang="en-AU" sz="1800" dirty="0" smtClean="0"/>
          </a:p>
          <a:p>
            <a:r>
              <a:rPr lang="en-AU" sz="1800" dirty="0"/>
              <a:t>Steering</a:t>
            </a:r>
          </a:p>
          <a:p>
            <a:r>
              <a:rPr lang="en-AU" sz="1800" dirty="0" smtClean="0"/>
              <a:t>Adding instrument drivers</a:t>
            </a:r>
          </a:p>
          <a:p>
            <a:r>
              <a:rPr lang="en-AU" sz="1800" dirty="0" smtClean="0"/>
              <a:t>ESR/NMR drive</a:t>
            </a:r>
          </a:p>
          <a:p>
            <a:r>
              <a:rPr lang="en-AU" sz="1800" dirty="0" smtClean="0"/>
              <a:t>GUIs</a:t>
            </a:r>
          </a:p>
          <a:p>
            <a:r>
              <a:rPr lang="en-AU" sz="1800" dirty="0" smtClean="0"/>
              <a:t>In–situ change of measurement loops</a:t>
            </a:r>
          </a:p>
          <a:p>
            <a:r>
              <a:rPr lang="en-AU" sz="1800" dirty="0" smtClean="0"/>
              <a:t>Continuous </a:t>
            </a:r>
            <a:r>
              <a:rPr lang="en-AU" sz="1800" dirty="0" err="1" smtClean="0"/>
              <a:t>QCoDes</a:t>
            </a:r>
            <a:r>
              <a:rPr lang="en-AU" sz="1800" dirty="0" smtClean="0"/>
              <a:t> updates</a:t>
            </a:r>
          </a:p>
          <a:p>
            <a:r>
              <a:rPr lang="en-AU" sz="1800" dirty="0" smtClean="0"/>
              <a:t>And many more…</a:t>
            </a:r>
          </a:p>
        </p:txBody>
      </p:sp>
      <p:pic>
        <p:nvPicPr>
          <p:cNvPr id="4" name="Picture 2" descr="http://farm1.nzstatic.com/_proxy/imageproxy_1y/serve/home-of-middle-earth.jpg?height=420&amp;outputformat=jpg&amp;quality=75&amp;source=1935513&amp;transformationsystem=crop&amp;width=960&amp;securitytoken=CDDAEEE7F9AD93FA0D7656C061B11F7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501008"/>
            <a:ext cx="9144000" cy="4000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Image result for help needed strangling snak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2221260"/>
            <a:ext cx="2800001" cy="2100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val Callout 5"/>
          <p:cNvSpPr/>
          <p:nvPr/>
        </p:nvSpPr>
        <p:spPr>
          <a:xfrm>
            <a:off x="6188024" y="1196752"/>
            <a:ext cx="2376264" cy="1080120"/>
          </a:xfrm>
          <a:prstGeom prst="wedgeEllipseCallou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800" b="1" dirty="0" smtClean="0">
                <a:solidFill>
                  <a:srgbClr val="FF66CC"/>
                </a:solidFill>
              </a:rPr>
              <a:t>Help needed!!!</a:t>
            </a:r>
            <a:endParaRPr lang="en-CA" sz="2800" b="1" dirty="0">
              <a:solidFill>
                <a:srgbClr val="FF66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0052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2050" name="Picture 2" descr="http://sd.keepcalm-o-matic.co.uk/i/keep-calm-and-code-in-python-19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92696" y="0"/>
            <a:ext cx="12373462" cy="6956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6906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sz="2400" dirty="0" smtClean="0"/>
              <a:t>Main features</a:t>
            </a:r>
          </a:p>
          <a:p>
            <a:pPr lvl="1"/>
            <a:r>
              <a:rPr lang="en-AU" sz="2000" dirty="0" smtClean="0"/>
              <a:t>High-level, interpreted programming language</a:t>
            </a:r>
          </a:p>
          <a:p>
            <a:pPr lvl="1"/>
            <a:r>
              <a:rPr lang="en-AU" sz="2000" dirty="0" smtClean="0"/>
              <a:t>Object-oriented programming</a:t>
            </a:r>
          </a:p>
          <a:p>
            <a:pPr lvl="1"/>
            <a:r>
              <a:rPr lang="en-AU" sz="2000" dirty="0" smtClean="0"/>
              <a:t>Import packages for specific functionality</a:t>
            </a:r>
          </a:p>
          <a:p>
            <a:pPr lvl="1"/>
            <a:r>
              <a:rPr lang="en-AU" sz="2000" dirty="0" smtClean="0"/>
              <a:t>Indentation has meaning</a:t>
            </a:r>
          </a:p>
          <a:p>
            <a:pPr lvl="1"/>
            <a:r>
              <a:rPr lang="en-AU" sz="2000" dirty="0" smtClean="0"/>
              <a:t>No semicolons needed</a:t>
            </a:r>
          </a:p>
          <a:p>
            <a:pPr marL="457200" lvl="1" indent="0">
              <a:buNone/>
            </a:pPr>
            <a:r>
              <a:rPr lang="en-AU" sz="2000" dirty="0" smtClean="0">
                <a:hlinkClick r:id="rId2"/>
              </a:rPr>
              <a:t>https://docs.python.org/3.5/tutorial/</a:t>
            </a:r>
            <a:r>
              <a:rPr lang="en-AU" sz="2000" dirty="0" smtClean="0"/>
              <a:t> </a:t>
            </a:r>
          </a:p>
          <a:p>
            <a:endParaRPr lang="en-AU" sz="24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4664571"/>
            <a:ext cx="5791200" cy="74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AutoShape 4" descr="Image result for pyth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387" b="18835"/>
          <a:stretch/>
        </p:blipFill>
        <p:spPr bwMode="auto">
          <a:xfrm>
            <a:off x="1877285" y="260648"/>
            <a:ext cx="4607739" cy="12241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29360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Object oriented programming</a:t>
            </a:r>
            <a:endParaRPr lang="en-AU" dirty="0"/>
          </a:p>
        </p:txBody>
      </p:sp>
      <p:sp>
        <p:nvSpPr>
          <p:cNvPr id="3" name="TextBox 2"/>
          <p:cNvSpPr txBox="1"/>
          <p:nvPr/>
        </p:nvSpPr>
        <p:spPr>
          <a:xfrm>
            <a:off x="402308" y="2027454"/>
            <a:ext cx="273630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AU" sz="2400" dirty="0" smtClean="0"/>
              <a:t>Abstraction</a:t>
            </a:r>
          </a:p>
          <a:p>
            <a:pPr marL="342900" indent="-342900">
              <a:buAutoNum type="arabicPeriod"/>
            </a:pPr>
            <a:r>
              <a:rPr lang="en-AU" sz="2400" dirty="0" smtClean="0"/>
              <a:t>Encapsulation</a:t>
            </a:r>
          </a:p>
          <a:p>
            <a:pPr marL="342900" indent="-342900">
              <a:buAutoNum type="arabicPeriod"/>
            </a:pPr>
            <a:r>
              <a:rPr lang="en-AU" sz="2400" dirty="0" smtClean="0"/>
              <a:t>Inheritance</a:t>
            </a:r>
          </a:p>
          <a:p>
            <a:pPr marL="342900" indent="-342900">
              <a:buAutoNum type="arabicPeriod"/>
            </a:pPr>
            <a:r>
              <a:rPr lang="en-AU" sz="2400" dirty="0" smtClean="0"/>
              <a:t>Polymorphism</a:t>
            </a:r>
          </a:p>
          <a:p>
            <a:pPr marL="342900" indent="-342900">
              <a:buAutoNum type="arabicPeriod"/>
            </a:pPr>
            <a:endParaRPr lang="en-AU" sz="2400" dirty="0"/>
          </a:p>
        </p:txBody>
      </p:sp>
      <p:grpSp>
        <p:nvGrpSpPr>
          <p:cNvPr id="10" name="Group 9"/>
          <p:cNvGrpSpPr/>
          <p:nvPr/>
        </p:nvGrpSpPr>
        <p:grpSpPr>
          <a:xfrm>
            <a:off x="2555776" y="4759000"/>
            <a:ext cx="2620286" cy="1943602"/>
            <a:chOff x="5292080" y="2350314"/>
            <a:chExt cx="2880320" cy="2422569"/>
          </a:xfrm>
        </p:grpSpPr>
        <p:sp>
          <p:nvSpPr>
            <p:cNvPr id="5" name="Rounded Rectangle 4"/>
            <p:cNvSpPr/>
            <p:nvPr/>
          </p:nvSpPr>
          <p:spPr>
            <a:xfrm>
              <a:off x="5292080" y="2350314"/>
              <a:ext cx="2880320" cy="242256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1400" dirty="0"/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5508104" y="2996951"/>
              <a:ext cx="1188132" cy="792089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1600" b="1" dirty="0" smtClean="0">
                  <a:solidFill>
                    <a:schemeClr val="tx1"/>
                  </a:solidFill>
                </a:rPr>
                <a:t>Property 1</a:t>
              </a:r>
              <a:endParaRPr lang="en-AU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6768244" y="2996951"/>
              <a:ext cx="1260140" cy="792089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1400" b="1" dirty="0" smtClean="0">
                  <a:solidFill>
                    <a:schemeClr val="tx1"/>
                  </a:solidFill>
                </a:rPr>
                <a:t>Method 1 modified</a:t>
              </a:r>
              <a:endParaRPr lang="en-AU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112166" y="2391748"/>
              <a:ext cx="1800200" cy="4987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b="1" dirty="0" smtClean="0">
                  <a:solidFill>
                    <a:schemeClr val="bg1"/>
                  </a:solidFill>
                </a:rPr>
                <a:t>Object</a:t>
              </a:r>
              <a:endParaRPr lang="en-AU" sz="20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078728" y="3301461"/>
            <a:ext cx="2620286" cy="1229723"/>
            <a:chOff x="5292080" y="2350314"/>
            <a:chExt cx="2880320" cy="1532767"/>
          </a:xfrm>
        </p:grpSpPr>
        <p:sp>
          <p:nvSpPr>
            <p:cNvPr id="13" name="Rounded Rectangle 12"/>
            <p:cNvSpPr/>
            <p:nvPr/>
          </p:nvSpPr>
          <p:spPr>
            <a:xfrm>
              <a:off x="5292080" y="2350314"/>
              <a:ext cx="2880320" cy="153276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1400" dirty="0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5400092" y="2996951"/>
              <a:ext cx="1296144" cy="792089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1600" b="1" dirty="0" smtClean="0">
                  <a:solidFill>
                    <a:schemeClr val="tx1"/>
                  </a:solidFill>
                </a:rPr>
                <a:t>Property 1</a:t>
              </a:r>
              <a:endParaRPr lang="en-AU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6768244" y="2996951"/>
              <a:ext cx="1260140" cy="792089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1400" b="1" dirty="0" smtClean="0">
                  <a:solidFill>
                    <a:schemeClr val="tx1"/>
                  </a:solidFill>
                </a:rPr>
                <a:t>Method 1</a:t>
              </a:r>
              <a:endParaRPr lang="en-AU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112166" y="2391748"/>
              <a:ext cx="1800200" cy="4987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b="1" dirty="0" smtClean="0">
                  <a:solidFill>
                    <a:schemeClr val="bg1"/>
                  </a:solidFill>
                </a:rPr>
                <a:t>Object</a:t>
              </a:r>
              <a:endParaRPr lang="en-AU" sz="20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690226" y="4746144"/>
            <a:ext cx="2620286" cy="1956458"/>
            <a:chOff x="5292080" y="2350314"/>
            <a:chExt cx="2880320" cy="2438593"/>
          </a:xfrm>
        </p:grpSpPr>
        <p:sp>
          <p:nvSpPr>
            <p:cNvPr id="18" name="Rounded Rectangle 17"/>
            <p:cNvSpPr/>
            <p:nvPr/>
          </p:nvSpPr>
          <p:spPr>
            <a:xfrm>
              <a:off x="5292080" y="2350314"/>
              <a:ext cx="2880320" cy="243859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1400" dirty="0"/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5508104" y="2996951"/>
              <a:ext cx="1188132" cy="792089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1400" b="1" dirty="0" smtClean="0">
                  <a:solidFill>
                    <a:schemeClr val="tx1"/>
                  </a:solidFill>
                </a:rPr>
                <a:t>Property 1 modified</a:t>
              </a:r>
              <a:endParaRPr lang="en-AU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20" name="Rounded Rectangle 19"/>
            <p:cNvSpPr/>
            <p:nvPr/>
          </p:nvSpPr>
          <p:spPr>
            <a:xfrm>
              <a:off x="6768244" y="2996951"/>
              <a:ext cx="1260140" cy="792089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1400" b="1" dirty="0" smtClean="0">
                  <a:solidFill>
                    <a:schemeClr val="tx1"/>
                  </a:solidFill>
                </a:rPr>
                <a:t>Method 1</a:t>
              </a:r>
              <a:endParaRPr lang="en-AU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112166" y="2391748"/>
              <a:ext cx="1800200" cy="4987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b="1" dirty="0" smtClean="0">
                  <a:solidFill>
                    <a:schemeClr val="bg1"/>
                  </a:solidFill>
                </a:rPr>
                <a:t>Object</a:t>
              </a:r>
              <a:endParaRPr lang="en-AU" sz="2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2" name="Rounded Rectangle 21"/>
          <p:cNvSpPr/>
          <p:nvPr/>
        </p:nvSpPr>
        <p:spPr>
          <a:xfrm>
            <a:off x="5906250" y="5949297"/>
            <a:ext cx="1080868" cy="635485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b="1" dirty="0" smtClean="0">
                <a:solidFill>
                  <a:schemeClr val="tx1"/>
                </a:solidFill>
              </a:rPr>
              <a:t>Property 2</a:t>
            </a:r>
            <a:endParaRPr lang="en-AU" sz="1600" b="1" dirty="0">
              <a:solidFill>
                <a:schemeClr val="tx1"/>
              </a:solidFill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7040606" y="5949297"/>
            <a:ext cx="1146375" cy="635485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400" b="1" dirty="0" smtClean="0">
                <a:solidFill>
                  <a:schemeClr val="tx1"/>
                </a:solidFill>
              </a:rPr>
              <a:t>Method 2</a:t>
            </a:r>
            <a:endParaRPr lang="en-AU" sz="1400" b="1" dirty="0">
              <a:solidFill>
                <a:schemeClr val="tx1"/>
              </a:solidFill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2781796" y="5970614"/>
            <a:ext cx="1080868" cy="635485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b="1" dirty="0" smtClean="0">
                <a:solidFill>
                  <a:schemeClr val="tx1"/>
                </a:solidFill>
              </a:rPr>
              <a:t>Property 2</a:t>
            </a:r>
            <a:endParaRPr lang="en-AU" sz="1600" b="1" dirty="0">
              <a:solidFill>
                <a:schemeClr val="tx1"/>
              </a:solidFill>
            </a:endParaRPr>
          </a:p>
        </p:txBody>
      </p:sp>
      <p:cxnSp>
        <p:nvCxnSpPr>
          <p:cNvPr id="25" name="Straight Arrow Connector 24"/>
          <p:cNvCxnSpPr>
            <a:stCxn id="13" idx="2"/>
            <a:endCxn id="5" idx="0"/>
          </p:cNvCxnSpPr>
          <p:nvPr/>
        </p:nvCxnSpPr>
        <p:spPr>
          <a:xfrm flipH="1">
            <a:off x="3865919" y="4531184"/>
            <a:ext cx="1522952" cy="227816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13" idx="2"/>
            <a:endCxn id="18" idx="0"/>
          </p:cNvCxnSpPr>
          <p:nvPr/>
        </p:nvCxnSpPr>
        <p:spPr>
          <a:xfrm>
            <a:off x="5388871" y="4531184"/>
            <a:ext cx="1611498" cy="21496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2" name="Picture 4" descr="Image result for lego building blocks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9" t="7988" r="3043" b="18107"/>
          <a:stretch/>
        </p:blipFill>
        <p:spPr bwMode="auto">
          <a:xfrm>
            <a:off x="3658707" y="2140933"/>
            <a:ext cx="1457445" cy="941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lego building blocks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44" t="5608" r="11517" b="10276"/>
          <a:stretch/>
        </p:blipFill>
        <p:spPr bwMode="auto">
          <a:xfrm>
            <a:off x="5972369" y="1964322"/>
            <a:ext cx="1296144" cy="128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48" name="TextBox 2047"/>
          <p:cNvSpPr txBox="1"/>
          <p:nvPr/>
        </p:nvSpPr>
        <p:spPr>
          <a:xfrm>
            <a:off x="395536" y="1511529"/>
            <a:ext cx="75315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 smtClean="0"/>
              <a:t>Objects are building blocks which adhere to</a:t>
            </a:r>
            <a:endParaRPr lang="en-AU" sz="2400" dirty="0"/>
          </a:p>
        </p:txBody>
      </p:sp>
      <p:cxnSp>
        <p:nvCxnSpPr>
          <p:cNvPr id="2051" name="Straight Arrow Connector 2050"/>
          <p:cNvCxnSpPr/>
          <p:nvPr/>
        </p:nvCxnSpPr>
        <p:spPr>
          <a:xfrm>
            <a:off x="5267704" y="2605626"/>
            <a:ext cx="551004" cy="0"/>
          </a:xfrm>
          <a:prstGeom prst="straightConnector1">
            <a:avLst/>
          </a:prstGeom>
          <a:ln w="3810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5688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630" y="128463"/>
            <a:ext cx="7138345" cy="66489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 descr="https://upload.wikimedia.org/wikipedia/commons/b/b7/Unico_Anell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6565" y="3616159"/>
            <a:ext cx="1278807" cy="1106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 rot="16200000">
            <a:off x="12072" y="5893241"/>
            <a:ext cx="11521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b="1" dirty="0" smtClean="0">
                <a:solidFill>
                  <a:schemeClr val="tx2"/>
                </a:solidFill>
              </a:rPr>
              <a:t>Instance</a:t>
            </a:r>
            <a:endParaRPr lang="en-AU" sz="2000" b="1" dirty="0">
              <a:solidFill>
                <a:schemeClr val="tx2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 rot="16200000">
            <a:off x="12072" y="2840040"/>
            <a:ext cx="11521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b="1" dirty="0" smtClean="0">
                <a:solidFill>
                  <a:schemeClr val="tx2"/>
                </a:solidFill>
              </a:rPr>
              <a:t>Class</a:t>
            </a:r>
            <a:endParaRPr lang="en-AU" sz="2000" b="1" dirty="0">
              <a:solidFill>
                <a:schemeClr val="tx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 rot="16200000">
            <a:off x="-193150" y="458679"/>
            <a:ext cx="15211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b="1" dirty="0" err="1" smtClean="0">
                <a:solidFill>
                  <a:schemeClr val="tx2"/>
                </a:solidFill>
              </a:rPr>
              <a:t>SuperClass</a:t>
            </a:r>
            <a:endParaRPr lang="en-AU" sz="2000" b="1" dirty="0">
              <a:solidFill>
                <a:schemeClr val="tx2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448074" y="1362834"/>
            <a:ext cx="11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 smtClean="0">
                <a:solidFill>
                  <a:schemeClr val="bg1"/>
                </a:solidFill>
              </a:rPr>
              <a:t>Method 1</a:t>
            </a:r>
            <a:endParaRPr lang="en-AU" b="1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871738" y="642739"/>
            <a:ext cx="1573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 smtClean="0">
                <a:solidFill>
                  <a:schemeClr val="bg1"/>
                </a:solidFill>
              </a:rPr>
              <a:t>Properties</a:t>
            </a:r>
            <a:endParaRPr lang="en-AU" b="1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982921" y="3342140"/>
            <a:ext cx="2221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 smtClean="0">
                <a:solidFill>
                  <a:schemeClr val="bg1"/>
                </a:solidFill>
              </a:rPr>
              <a:t>More properties</a:t>
            </a:r>
            <a:endParaRPr lang="en-AU" b="1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652120" y="2970104"/>
            <a:ext cx="1935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 smtClean="0">
                <a:solidFill>
                  <a:schemeClr val="bg1"/>
                </a:solidFill>
              </a:rPr>
              <a:t>Inheritance</a:t>
            </a:r>
            <a:endParaRPr lang="en-AU" b="1" dirty="0">
              <a:solidFill>
                <a:schemeClr val="bg1"/>
              </a:solidFill>
            </a:endParaRPr>
          </a:p>
        </p:txBody>
      </p:sp>
      <p:pic>
        <p:nvPicPr>
          <p:cNvPr id="3079" name="Picture 7" descr="Ring, Wedding, Silver, Jewelery, Engagement, Ceremony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8247" y="476672"/>
            <a:ext cx="1646091" cy="1255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3448074" y="1889532"/>
            <a:ext cx="11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 smtClean="0">
                <a:solidFill>
                  <a:schemeClr val="bg1"/>
                </a:solidFill>
              </a:rPr>
              <a:t>Method 2</a:t>
            </a:r>
            <a:endParaRPr lang="en-AU" b="1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024138" y="3863676"/>
            <a:ext cx="2074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 smtClean="0">
                <a:solidFill>
                  <a:schemeClr val="bg1"/>
                </a:solidFill>
              </a:rPr>
              <a:t>Method 2 modified</a:t>
            </a:r>
            <a:endParaRPr lang="en-AU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982921" y="4581128"/>
            <a:ext cx="11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 smtClean="0">
                <a:solidFill>
                  <a:schemeClr val="bg1"/>
                </a:solidFill>
              </a:rPr>
              <a:t>Method 3</a:t>
            </a:r>
            <a:endParaRPr lang="en-AU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2153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/>
        </p:nvGrpSpPr>
        <p:grpSpPr>
          <a:xfrm>
            <a:off x="2924829" y="4114541"/>
            <a:ext cx="3003531" cy="2593566"/>
            <a:chOff x="2924829" y="4114541"/>
            <a:chExt cx="3003531" cy="2593566"/>
          </a:xfrm>
        </p:grpSpPr>
        <p:sp>
          <p:nvSpPr>
            <p:cNvPr id="9" name="TextBox 8"/>
            <p:cNvSpPr txBox="1"/>
            <p:nvPr/>
          </p:nvSpPr>
          <p:spPr>
            <a:xfrm>
              <a:off x="3699070" y="4114541"/>
              <a:ext cx="212339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400" dirty="0"/>
                <a:t>Microsoft</a:t>
              </a:r>
              <a:endParaRPr lang="en-CA" sz="2400" dirty="0"/>
            </a:p>
          </p:txBody>
        </p:sp>
        <p:pic>
          <p:nvPicPr>
            <p:cNvPr id="1036" name="Picture 12" descr="Image result for gandalf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4829" y="4454530"/>
              <a:ext cx="3003531" cy="22535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" name="Group 9"/>
          <p:cNvGrpSpPr/>
          <p:nvPr/>
        </p:nvGrpSpPr>
        <p:grpSpPr>
          <a:xfrm>
            <a:off x="137174" y="1072896"/>
            <a:ext cx="3368026" cy="2147824"/>
            <a:chOff x="137174" y="1072896"/>
            <a:chExt cx="3368026" cy="2147824"/>
          </a:xfrm>
        </p:grpSpPr>
        <p:sp>
          <p:nvSpPr>
            <p:cNvPr id="5" name="TextBox 4"/>
            <p:cNvSpPr txBox="1"/>
            <p:nvPr/>
          </p:nvSpPr>
          <p:spPr>
            <a:xfrm>
              <a:off x="467544" y="1278053"/>
              <a:ext cx="928898" cy="300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350" b="1" dirty="0" err="1"/>
                <a:t>StationQ</a:t>
              </a:r>
              <a:endParaRPr lang="en-CA" sz="1350" b="1" dirty="0"/>
            </a:p>
          </p:txBody>
        </p:sp>
        <p:pic>
          <p:nvPicPr>
            <p:cNvPr id="1026" name="Picture 2" descr="Image result for hobbits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7174" y="1586694"/>
              <a:ext cx="1613386" cy="16340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1" name="Straight Arrow Connector 10"/>
            <p:cNvCxnSpPr/>
            <p:nvPr/>
          </p:nvCxnSpPr>
          <p:spPr>
            <a:xfrm flipV="1">
              <a:off x="1440180" y="1072896"/>
              <a:ext cx="2065020" cy="371609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1968650" y="1278053"/>
            <a:ext cx="2231494" cy="2477082"/>
            <a:chOff x="1968650" y="1278053"/>
            <a:chExt cx="2231494" cy="2477082"/>
          </a:xfrm>
        </p:grpSpPr>
        <p:sp>
          <p:nvSpPr>
            <p:cNvPr id="6" name="TextBox 5"/>
            <p:cNvSpPr txBox="1"/>
            <p:nvPr/>
          </p:nvSpPr>
          <p:spPr>
            <a:xfrm>
              <a:off x="2515432" y="2145787"/>
              <a:ext cx="1071319" cy="300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350" b="1" dirty="0"/>
                <a:t>Copenhagen</a:t>
              </a:r>
              <a:endParaRPr lang="en-CA" sz="1350" b="1" dirty="0"/>
            </a:p>
          </p:txBody>
        </p:sp>
        <p:pic>
          <p:nvPicPr>
            <p:cNvPr id="1028" name="Picture 4" descr="Image result for lord of the rings elves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68650" y="2390384"/>
              <a:ext cx="2104460" cy="13647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8" name="Straight Arrow Connector 17"/>
            <p:cNvCxnSpPr/>
            <p:nvPr/>
          </p:nvCxnSpPr>
          <p:spPr>
            <a:xfrm flipV="1">
              <a:off x="3197997" y="1278053"/>
              <a:ext cx="1002147" cy="867735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4346186" y="1328928"/>
            <a:ext cx="1860596" cy="2426206"/>
            <a:chOff x="4346186" y="1328928"/>
            <a:chExt cx="1860596" cy="2426206"/>
          </a:xfrm>
        </p:grpSpPr>
        <p:sp>
          <p:nvSpPr>
            <p:cNvPr id="7" name="TextBox 6"/>
            <p:cNvSpPr txBox="1"/>
            <p:nvPr/>
          </p:nvSpPr>
          <p:spPr>
            <a:xfrm>
              <a:off x="5003104" y="2149776"/>
              <a:ext cx="537327" cy="300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350" b="1" dirty="0"/>
                <a:t>Delft</a:t>
              </a:r>
              <a:endParaRPr lang="en-CA" sz="1350" b="1" dirty="0"/>
            </a:p>
          </p:txBody>
        </p:sp>
        <p:pic>
          <p:nvPicPr>
            <p:cNvPr id="1032" name="Picture 8" descr="Image result for lord of the rings humans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35" b="5782"/>
            <a:stretch/>
          </p:blipFill>
          <p:spPr bwMode="auto">
            <a:xfrm>
              <a:off x="4346186" y="2378931"/>
              <a:ext cx="1860596" cy="13762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3" name="Straight Arrow Connector 22"/>
            <p:cNvCxnSpPr/>
            <p:nvPr/>
          </p:nvCxnSpPr>
          <p:spPr>
            <a:xfrm flipH="1" flipV="1">
              <a:off x="4937761" y="1328928"/>
              <a:ext cx="207263" cy="84662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5636500" y="1072896"/>
            <a:ext cx="2788173" cy="2153004"/>
            <a:chOff x="5636500" y="1072896"/>
            <a:chExt cx="2788173" cy="2153004"/>
          </a:xfrm>
        </p:grpSpPr>
        <p:sp>
          <p:nvSpPr>
            <p:cNvPr id="8" name="TextBox 7"/>
            <p:cNvSpPr txBox="1"/>
            <p:nvPr/>
          </p:nvSpPr>
          <p:spPr>
            <a:xfrm>
              <a:off x="6969489" y="1461586"/>
              <a:ext cx="696473" cy="300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350" b="1" dirty="0"/>
                <a:t>Sydney</a:t>
              </a:r>
              <a:endParaRPr lang="en-CA" sz="1350" b="1" dirty="0"/>
            </a:p>
          </p:txBody>
        </p:sp>
        <p:pic>
          <p:nvPicPr>
            <p:cNvPr id="1034" name="Picture 10" descr="Image result for lord of the rings humans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15087" y="1718089"/>
              <a:ext cx="2009586" cy="15078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6" name="Straight Arrow Connector 25"/>
            <p:cNvCxnSpPr/>
            <p:nvPr/>
          </p:nvCxnSpPr>
          <p:spPr>
            <a:xfrm flipH="1" flipV="1">
              <a:off x="5636500" y="1072896"/>
              <a:ext cx="1332991" cy="485274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Title 1"/>
          <p:cNvSpPr txBox="1">
            <a:spLocks/>
          </p:cNvSpPr>
          <p:nvPr/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AU" dirty="0"/>
              <a:t>QCoDeS</a:t>
            </a:r>
            <a:endParaRPr lang="en-CA" dirty="0"/>
          </a:p>
        </p:txBody>
      </p:sp>
      <p:sp>
        <p:nvSpPr>
          <p:cNvPr id="2" name="TextBox 1"/>
          <p:cNvSpPr txBox="1"/>
          <p:nvPr/>
        </p:nvSpPr>
        <p:spPr>
          <a:xfrm>
            <a:off x="6206782" y="4576206"/>
            <a:ext cx="258859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u="sng" dirty="0" smtClean="0"/>
              <a:t>Spearheaded by</a:t>
            </a:r>
          </a:p>
          <a:p>
            <a:r>
              <a:rPr lang="en-CA" dirty="0" smtClean="0"/>
              <a:t>Initial:	Alex Johnson</a:t>
            </a:r>
          </a:p>
          <a:p>
            <a:r>
              <a:rPr lang="en-CA" dirty="0" smtClean="0"/>
              <a:t>Current: 	Giulio </a:t>
            </a:r>
            <a:r>
              <a:rPr lang="en-CA" dirty="0" err="1" smtClean="0"/>
              <a:t>Ungaretti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822535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5144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AU" dirty="0"/>
              <a:t>QCoDeS is a Python measurement software package</a:t>
            </a:r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r>
              <a:rPr lang="en-AU" dirty="0"/>
              <a:t>Covers aspects common to all measurements</a:t>
            </a:r>
            <a:endParaRPr lang="en-CA" dirty="0"/>
          </a:p>
          <a:p>
            <a:pPr lvl="1"/>
            <a:r>
              <a:rPr lang="en-AU" dirty="0"/>
              <a:t>Instrument communication</a:t>
            </a:r>
          </a:p>
          <a:p>
            <a:pPr lvl="1"/>
            <a:r>
              <a:rPr lang="en-AU" dirty="0"/>
              <a:t>Performing measurement</a:t>
            </a:r>
          </a:p>
          <a:p>
            <a:pPr lvl="1"/>
            <a:r>
              <a:rPr lang="en-AU" dirty="0"/>
              <a:t>Data management</a:t>
            </a:r>
          </a:p>
          <a:p>
            <a:pPr lvl="1"/>
            <a:r>
              <a:rPr lang="en-AU" dirty="0"/>
              <a:t>Plotting</a:t>
            </a:r>
          </a:p>
          <a:p>
            <a:pPr lvl="1"/>
            <a:endParaRPr lang="en-AU" dirty="0"/>
          </a:p>
          <a:p>
            <a:pPr marL="0" indent="0">
              <a:buNone/>
            </a:pPr>
            <a:r>
              <a:rPr lang="en-AU" dirty="0" smtClean="0"/>
              <a:t>Active community with frequent updates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AU" dirty="0"/>
              <a:t>QCoDeS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758765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391156" y="1726224"/>
            <a:ext cx="2577019" cy="1604130"/>
            <a:chOff x="391156" y="1726224"/>
            <a:chExt cx="2577019" cy="1604130"/>
          </a:xfrm>
        </p:grpSpPr>
        <p:sp>
          <p:nvSpPr>
            <p:cNvPr id="4" name="TextBox 3"/>
            <p:cNvSpPr txBox="1"/>
            <p:nvPr/>
          </p:nvSpPr>
          <p:spPr>
            <a:xfrm>
              <a:off x="391156" y="1726224"/>
              <a:ext cx="180664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2800" b="1" dirty="0"/>
                <a:t>1. Initialize</a:t>
              </a:r>
              <a:endParaRPr lang="en-CA" sz="2800" b="1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64852" y="2189477"/>
              <a:ext cx="23033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/>
                <a:t>Connect to instrument</a:t>
              </a:r>
              <a:endParaRPr lang="en-CA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64852" y="2961022"/>
              <a:ext cx="17965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/>
                <a:t>Create data array</a:t>
              </a:r>
              <a:endParaRPr lang="en-CA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64852" y="2575249"/>
              <a:ext cx="19052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/>
                <a:t>Setup instruments</a:t>
              </a:r>
              <a:endParaRPr lang="en-CA" dirty="0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391156" y="3308858"/>
            <a:ext cx="18589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b="1" dirty="0"/>
              <a:t>2. Measure</a:t>
            </a:r>
            <a:endParaRPr lang="en-CA" sz="28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664852" y="3724845"/>
            <a:ext cx="2389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Loop over parameter(s)</a:t>
            </a:r>
            <a:endParaRPr lang="en-CA" dirty="0"/>
          </a:p>
        </p:txBody>
      </p:sp>
      <p:sp>
        <p:nvSpPr>
          <p:cNvPr id="12" name="TextBox 11"/>
          <p:cNvSpPr txBox="1"/>
          <p:nvPr/>
        </p:nvSpPr>
        <p:spPr>
          <a:xfrm>
            <a:off x="664852" y="4426709"/>
            <a:ext cx="1808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Add data to array</a:t>
            </a:r>
            <a:endParaRPr lang="en-CA" dirty="0"/>
          </a:p>
        </p:txBody>
      </p:sp>
      <p:sp>
        <p:nvSpPr>
          <p:cNvPr id="13" name="TextBox 12"/>
          <p:cNvSpPr txBox="1"/>
          <p:nvPr/>
        </p:nvSpPr>
        <p:spPr>
          <a:xfrm>
            <a:off x="664852" y="4075777"/>
            <a:ext cx="27988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Acquire signal (and analyse)</a:t>
            </a:r>
            <a:endParaRPr lang="en-CA" dirty="0"/>
          </a:p>
        </p:txBody>
      </p:sp>
      <p:sp>
        <p:nvSpPr>
          <p:cNvPr id="14" name="TextBox 13"/>
          <p:cNvSpPr txBox="1"/>
          <p:nvPr/>
        </p:nvSpPr>
        <p:spPr>
          <a:xfrm>
            <a:off x="664852" y="4777640"/>
            <a:ext cx="1231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Plot results</a:t>
            </a:r>
            <a:endParaRPr lang="en-CA" dirty="0"/>
          </a:p>
        </p:txBody>
      </p:sp>
      <p:sp>
        <p:nvSpPr>
          <p:cNvPr id="15" name="TextBox 14"/>
          <p:cNvSpPr txBox="1"/>
          <p:nvPr/>
        </p:nvSpPr>
        <p:spPr>
          <a:xfrm>
            <a:off x="391156" y="5171072"/>
            <a:ext cx="16623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b="1" dirty="0"/>
              <a:t>3. Finalize</a:t>
            </a:r>
            <a:endParaRPr lang="en-CA" sz="2800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664852" y="5587059"/>
            <a:ext cx="1147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Store data</a:t>
            </a:r>
            <a:endParaRPr lang="en-CA" dirty="0"/>
          </a:p>
        </p:txBody>
      </p:sp>
      <p:sp>
        <p:nvSpPr>
          <p:cNvPr id="17" name="TextBox 16"/>
          <p:cNvSpPr txBox="1"/>
          <p:nvPr/>
        </p:nvSpPr>
        <p:spPr>
          <a:xfrm>
            <a:off x="664852" y="5961448"/>
            <a:ext cx="3291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Close instrument communication</a:t>
            </a:r>
            <a:endParaRPr lang="en-CA" dirty="0"/>
          </a:p>
        </p:txBody>
      </p:sp>
      <p:sp>
        <p:nvSpPr>
          <p:cNvPr id="18" name="TextBox 17"/>
          <p:cNvSpPr txBox="1"/>
          <p:nvPr/>
        </p:nvSpPr>
        <p:spPr>
          <a:xfrm>
            <a:off x="664852" y="6335836"/>
            <a:ext cx="1231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Plot results</a:t>
            </a:r>
            <a:endParaRPr lang="en-CA" dirty="0"/>
          </a:p>
        </p:txBody>
      </p:sp>
      <p:sp>
        <p:nvSpPr>
          <p:cNvPr id="23" name="Content Placeholder 2"/>
          <p:cNvSpPr txBox="1">
            <a:spLocks/>
          </p:cNvSpPr>
          <p:nvPr/>
        </p:nvSpPr>
        <p:spPr>
          <a:xfrm>
            <a:off x="628650" y="765110"/>
            <a:ext cx="7886700" cy="457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AU" sz="3200" dirty="0"/>
              <a:t>Typical measurement flow</a:t>
            </a:r>
          </a:p>
          <a:p>
            <a:pPr lvl="1"/>
            <a:endParaRPr lang="en-AU" sz="2800" dirty="0"/>
          </a:p>
        </p:txBody>
      </p:sp>
    </p:spTree>
    <p:extLst>
      <p:ext uri="{BB962C8B-B14F-4D97-AF65-F5344CB8AC3E}">
        <p14:creationId xmlns:p14="http://schemas.microsoft.com/office/powerpoint/2010/main" val="3563116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4713</TotalTime>
  <Words>679</Words>
  <Application>Microsoft Office PowerPoint</Application>
  <PresentationFormat>On-screen Show (4:3)</PresentationFormat>
  <Paragraphs>237</Paragraphs>
  <Slides>27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28" baseType="lpstr">
      <vt:lpstr>Office Theme</vt:lpstr>
      <vt:lpstr>A new era begins…</vt:lpstr>
      <vt:lpstr>Why? </vt:lpstr>
      <vt:lpstr>PowerPoint Presentation</vt:lpstr>
      <vt:lpstr>PowerPoint Presentation</vt:lpstr>
      <vt:lpstr>Object oriented programming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SilQ</vt:lpstr>
      <vt:lpstr>SilQ</vt:lpstr>
      <vt:lpstr>The interpreters</vt:lpstr>
      <vt:lpstr>PyCharm</vt:lpstr>
      <vt:lpstr>Notebook</vt:lpstr>
      <vt:lpstr>Jupyter notebook example: Real time measurement</vt:lpstr>
      <vt:lpstr>Installation</vt:lpstr>
      <vt:lpstr>GitHub repository  </vt:lpstr>
      <vt:lpstr>Maintaining code</vt:lpstr>
      <vt:lpstr>Coding rules</vt:lpstr>
      <vt:lpstr>Main coding principle:       Keep your code</vt:lpstr>
      <vt:lpstr>Varying setup</vt:lpstr>
      <vt:lpstr>PowerPoint Presentation</vt:lpstr>
      <vt:lpstr>Varying setup</vt:lpstr>
      <vt:lpstr>Proposed solution: PulseMaster</vt:lpstr>
      <vt:lpstr>Typical measurement</vt:lpstr>
      <vt:lpstr>The journey is not over yet…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SilQ - QCodes</dc:title>
  <dc:creator>Steffi</dc:creator>
  <cp:lastModifiedBy>Serwan Asaad</cp:lastModifiedBy>
  <cp:revision>44</cp:revision>
  <dcterms:created xsi:type="dcterms:W3CDTF">2016-09-15T00:33:43Z</dcterms:created>
  <dcterms:modified xsi:type="dcterms:W3CDTF">2016-09-20T22:37:06Z</dcterms:modified>
</cp:coreProperties>
</file>